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40" r:id="rId2"/>
    <p:sldId id="360" r:id="rId3"/>
    <p:sldId id="361" r:id="rId4"/>
    <p:sldId id="355" r:id="rId5"/>
    <p:sldId id="347" r:id="rId6"/>
    <p:sldId id="359" r:id="rId7"/>
    <p:sldId id="357" r:id="rId8"/>
    <p:sldId id="321" r:id="rId9"/>
    <p:sldId id="356" r:id="rId10"/>
    <p:sldId id="349" r:id="rId11"/>
    <p:sldId id="348" r:id="rId12"/>
    <p:sldId id="350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99"/>
    <a:srgbClr val="006600"/>
    <a:srgbClr val="993366"/>
    <a:srgbClr val="CC0066"/>
    <a:srgbClr val="006666"/>
    <a:srgbClr val="FF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660" autoAdjust="0"/>
  </p:normalViewPr>
  <p:slideViewPr>
    <p:cSldViewPr>
      <p:cViewPr varScale="1">
        <p:scale>
          <a:sx n="73" d="100"/>
          <a:sy n="73" d="100"/>
        </p:scale>
        <p:origin x="-426" y="-90"/>
      </p:cViewPr>
      <p:guideLst>
        <p:guide orient="horz" pos="10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2B3DC0-4028-4596-AB5A-53D0DB45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0F3416FA-1531-4696-8F83-160315D44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AA8C8-B783-4317-8F84-1FD4BEE8D82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01C3C-D041-4EBE-88D8-2092978D1C2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1C883-003C-4FE3-AE1C-822331D04D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C9BE2-8C10-42AD-829C-E721525DD5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5C1E8-AECE-4918-AFE3-16AD7F83E25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b="1" dirty="0" smtClean="0"/>
              <a:t>Recent engagements with affected industries suggests that the internal capacity to adapt to competitive pressures may be inadequate to the scope, scale and pace of the task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Recent ARRA  FOA packages on industrial carbon source reduction led to a significant number of inquiries from effected industries, most notably steel and ceramics producers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The scope and magnitude of the challenge was clearest in the case of Midwest Steel producers where each blast furnace when operating has a carbon signature  comparable to a coal fired generating plant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Attacking CO2 emissions from steel production required a four year, $200 million effort to integrate  co-generation / capture of CO2 with blast furnace operation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Of four efforts, none went to proposal because: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EIS filing was a two year process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No capture or co-gen process was available to meet the demands of the application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No sequestration site was readily identifiable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More importantly,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None of the companies had internal capability to do process modification and optimization at the scale or at the speed required to meet the FOA requirements.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 The level of technical risk was so great such that a business case could not drawn to support shareholder investment as the sole source of financing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Project level financing was not available in the private capital markets</a:t>
            </a: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807C9-CEF3-4D3F-8AA9-5065FB2A289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81600" y="6629400"/>
            <a:ext cx="3527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400" dirty="0">
                <a:solidFill>
                  <a:srgbClr val="777777"/>
                </a:solidFill>
                <a:latin typeface="Arial Narrow" pitchFamily="34" charset="0"/>
              </a:rPr>
              <a:t>Copyright  </a:t>
            </a:r>
            <a:r>
              <a:rPr lang="en-US" sz="1400" dirty="0">
                <a:solidFill>
                  <a:srgbClr val="777777"/>
                </a:solidFill>
                <a:latin typeface="Arial Narrow" pitchFamily="34" charset="0"/>
              </a:rPr>
              <a:t>Battelle Energy Technology 2009</a:t>
            </a:r>
            <a:endParaRPr lang="en-US" sz="1400" dirty="0">
              <a:solidFill>
                <a:srgbClr val="777777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H="1">
            <a:off x="8482013" y="6624638"/>
            <a:ext cx="565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00E0E4E8-0C51-4864-B4F1-B871BAF7D01E}" type="slidenum">
              <a:rPr lang="en-US" sz="110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100" dirty="0">
              <a:solidFill>
                <a:srgbClr val="777777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-4763" y="5710238"/>
            <a:ext cx="9151938" cy="752475"/>
            <a:chOff x="-3" y="3597"/>
            <a:chExt cx="5765" cy="474"/>
          </a:xfrm>
        </p:grpSpPr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-3" y="3597"/>
              <a:ext cx="1535" cy="16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35" y="0"/>
                </a:cxn>
                <a:cxn ang="0">
                  <a:pos x="1535" y="168"/>
                </a:cxn>
                <a:cxn ang="0">
                  <a:pos x="999" y="168"/>
                </a:cxn>
                <a:cxn ang="0">
                  <a:pos x="900" y="47"/>
                </a:cxn>
                <a:cxn ang="0">
                  <a:pos x="0" y="47"/>
                </a:cxn>
                <a:cxn ang="0">
                  <a:pos x="1" y="0"/>
                </a:cxn>
              </a:cxnLst>
              <a:rect l="0" t="0" r="r" b="b"/>
              <a:pathLst>
                <a:path w="1535" h="168">
                  <a:moveTo>
                    <a:pt x="1" y="0"/>
                  </a:moveTo>
                  <a:lnTo>
                    <a:pt x="1535" y="0"/>
                  </a:lnTo>
                  <a:lnTo>
                    <a:pt x="1535" y="168"/>
                  </a:lnTo>
                  <a:lnTo>
                    <a:pt x="999" y="168"/>
                  </a:lnTo>
                  <a:lnTo>
                    <a:pt x="900" y="47"/>
                  </a:lnTo>
                  <a:lnTo>
                    <a:pt x="0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0" y="3777"/>
              <a:ext cx="1638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9" y="0"/>
                </a:cxn>
                <a:cxn ang="0">
                  <a:pos x="1254" y="168"/>
                </a:cxn>
                <a:cxn ang="0">
                  <a:pos x="1638" y="168"/>
                </a:cxn>
                <a:cxn ang="0">
                  <a:pos x="1638" y="227"/>
                </a:cxn>
                <a:cxn ang="0">
                  <a:pos x="626" y="227"/>
                </a:cxn>
                <a:cxn ang="0">
                  <a:pos x="47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1638" h="227">
                  <a:moveTo>
                    <a:pt x="0" y="0"/>
                  </a:moveTo>
                  <a:lnTo>
                    <a:pt x="1119" y="0"/>
                  </a:lnTo>
                  <a:lnTo>
                    <a:pt x="1254" y="168"/>
                  </a:lnTo>
                  <a:lnTo>
                    <a:pt x="1638" y="168"/>
                  </a:lnTo>
                  <a:lnTo>
                    <a:pt x="1638" y="227"/>
                  </a:lnTo>
                  <a:lnTo>
                    <a:pt x="626" y="227"/>
                  </a:lnTo>
                  <a:lnTo>
                    <a:pt x="47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0" y="3887"/>
              <a:ext cx="510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510" y="154"/>
                </a:cxn>
                <a:cxn ang="0">
                  <a:pos x="0" y="154"/>
                </a:cxn>
                <a:cxn ang="0">
                  <a:pos x="0" y="0"/>
                </a:cxn>
              </a:cxnLst>
              <a:rect l="0" t="0" r="r" b="b"/>
              <a:pathLst>
                <a:path w="510" h="154">
                  <a:moveTo>
                    <a:pt x="0" y="0"/>
                  </a:moveTo>
                  <a:lnTo>
                    <a:pt x="381" y="0"/>
                  </a:lnTo>
                  <a:lnTo>
                    <a:pt x="510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502" y="3597"/>
              <a:ext cx="1638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"/>
                </a:cxn>
                <a:cxn ang="0">
                  <a:pos x="1638" y="168"/>
                </a:cxn>
                <a:cxn ang="0">
                  <a:pos x="1638" y="23"/>
                </a:cxn>
                <a:cxn ang="0">
                  <a:pos x="391" y="23"/>
                </a:cxn>
                <a:cxn ang="0">
                  <a:pos x="373" y="0"/>
                </a:cxn>
                <a:cxn ang="0">
                  <a:pos x="0" y="0"/>
                </a:cxn>
              </a:cxnLst>
              <a:rect l="0" t="0" r="r" b="b"/>
              <a:pathLst>
                <a:path w="1638" h="168">
                  <a:moveTo>
                    <a:pt x="0" y="0"/>
                  </a:moveTo>
                  <a:lnTo>
                    <a:pt x="0" y="168"/>
                  </a:lnTo>
                  <a:lnTo>
                    <a:pt x="1638" y="168"/>
                  </a:lnTo>
                  <a:lnTo>
                    <a:pt x="1638" y="23"/>
                  </a:lnTo>
                  <a:lnTo>
                    <a:pt x="391" y="23"/>
                  </a:lnTo>
                  <a:lnTo>
                    <a:pt x="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1683" y="3780"/>
              <a:ext cx="145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2" y="0"/>
                </a:cxn>
                <a:cxn ang="0">
                  <a:pos x="1452" y="72"/>
                </a:cxn>
                <a:cxn ang="0">
                  <a:pos x="57" y="72"/>
                </a:cxn>
                <a:cxn ang="0">
                  <a:pos x="0" y="0"/>
                </a:cxn>
              </a:cxnLst>
              <a:rect l="0" t="0" r="r" b="b"/>
              <a:pathLst>
                <a:path w="1452" h="72">
                  <a:moveTo>
                    <a:pt x="0" y="0"/>
                  </a:moveTo>
                  <a:lnTo>
                    <a:pt x="1452" y="0"/>
                  </a:lnTo>
                  <a:lnTo>
                    <a:pt x="1452" y="72"/>
                  </a:lnTo>
                  <a:lnTo>
                    <a:pt x="5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1623" y="3942"/>
              <a:ext cx="1508" cy="12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3"/>
                </a:cxn>
                <a:cxn ang="0">
                  <a:pos x="350" y="63"/>
                </a:cxn>
                <a:cxn ang="0">
                  <a:pos x="404" y="129"/>
                </a:cxn>
                <a:cxn ang="0">
                  <a:pos x="1508" y="129"/>
                </a:cxn>
                <a:cxn ang="0">
                  <a:pos x="1508" y="0"/>
                </a:cxn>
                <a:cxn ang="0">
                  <a:pos x="0" y="2"/>
                </a:cxn>
              </a:cxnLst>
              <a:rect l="0" t="0" r="r" b="b"/>
              <a:pathLst>
                <a:path w="1508" h="129">
                  <a:moveTo>
                    <a:pt x="0" y="2"/>
                  </a:moveTo>
                  <a:lnTo>
                    <a:pt x="0" y="63"/>
                  </a:lnTo>
                  <a:lnTo>
                    <a:pt x="350" y="63"/>
                  </a:lnTo>
                  <a:lnTo>
                    <a:pt x="404" y="129"/>
                  </a:lnTo>
                  <a:lnTo>
                    <a:pt x="1508" y="129"/>
                  </a:lnTo>
                  <a:lnTo>
                    <a:pt x="150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3114" y="3620"/>
              <a:ext cx="1643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9" y="0"/>
                </a:cxn>
                <a:cxn ang="0">
                  <a:pos x="1004" y="234"/>
                </a:cxn>
                <a:cxn ang="0">
                  <a:pos x="1577" y="234"/>
                </a:cxn>
                <a:cxn ang="0">
                  <a:pos x="1595" y="246"/>
                </a:cxn>
                <a:cxn ang="0">
                  <a:pos x="1643" y="312"/>
                </a:cxn>
                <a:cxn ang="0">
                  <a:pos x="860" y="312"/>
                </a:cxn>
                <a:cxn ang="0">
                  <a:pos x="720" y="145"/>
                </a:cxn>
                <a:cxn ang="0">
                  <a:pos x="0" y="145"/>
                </a:cxn>
                <a:cxn ang="0">
                  <a:pos x="0" y="0"/>
                </a:cxn>
              </a:cxnLst>
              <a:rect l="0" t="0" r="r" b="b"/>
              <a:pathLst>
                <a:path w="1643" h="312">
                  <a:moveTo>
                    <a:pt x="0" y="0"/>
                  </a:moveTo>
                  <a:lnTo>
                    <a:pt x="809" y="0"/>
                  </a:lnTo>
                  <a:lnTo>
                    <a:pt x="1004" y="234"/>
                  </a:lnTo>
                  <a:lnTo>
                    <a:pt x="1577" y="234"/>
                  </a:lnTo>
                  <a:lnTo>
                    <a:pt x="1595" y="246"/>
                  </a:lnTo>
                  <a:lnTo>
                    <a:pt x="1643" y="312"/>
                  </a:lnTo>
                  <a:lnTo>
                    <a:pt x="860" y="312"/>
                  </a:lnTo>
                  <a:lnTo>
                    <a:pt x="720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3125" y="3780"/>
              <a:ext cx="759" cy="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99" y="0"/>
                </a:cxn>
                <a:cxn ang="0">
                  <a:pos x="759" y="71"/>
                </a:cxn>
                <a:cxn ang="0">
                  <a:pos x="0" y="72"/>
                </a:cxn>
                <a:cxn ang="0">
                  <a:pos x="1" y="0"/>
                </a:cxn>
              </a:cxnLst>
              <a:rect l="0" t="0" r="r" b="b"/>
              <a:pathLst>
                <a:path w="759" h="72">
                  <a:moveTo>
                    <a:pt x="1" y="0"/>
                  </a:moveTo>
                  <a:lnTo>
                    <a:pt x="699" y="0"/>
                  </a:lnTo>
                  <a:lnTo>
                    <a:pt x="759" y="71"/>
                  </a:lnTo>
                  <a:lnTo>
                    <a:pt x="0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3108" y="3942"/>
              <a:ext cx="1604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4" y="0"/>
                </a:cxn>
                <a:cxn ang="0">
                  <a:pos x="1604" y="59"/>
                </a:cxn>
                <a:cxn ang="0">
                  <a:pos x="480" y="59"/>
                </a:cxn>
                <a:cxn ang="0">
                  <a:pos x="537" y="128"/>
                </a:cxn>
                <a:cxn ang="0">
                  <a:pos x="5" y="128"/>
                </a:cxn>
                <a:cxn ang="0">
                  <a:pos x="0" y="0"/>
                </a:cxn>
              </a:cxnLst>
              <a:rect l="0" t="0" r="r" b="b"/>
              <a:pathLst>
                <a:path w="1604" h="128">
                  <a:moveTo>
                    <a:pt x="0" y="0"/>
                  </a:moveTo>
                  <a:lnTo>
                    <a:pt x="1604" y="0"/>
                  </a:lnTo>
                  <a:lnTo>
                    <a:pt x="1604" y="59"/>
                  </a:lnTo>
                  <a:lnTo>
                    <a:pt x="480" y="59"/>
                  </a:lnTo>
                  <a:lnTo>
                    <a:pt x="537" y="128"/>
                  </a:lnTo>
                  <a:lnTo>
                    <a:pt x="5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3989" y="3671"/>
              <a:ext cx="88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88" y="90"/>
                </a:cxn>
                <a:cxn ang="0">
                  <a:pos x="72" y="90"/>
                </a:cxn>
                <a:cxn ang="0">
                  <a:pos x="0" y="0"/>
                </a:cxn>
              </a:cxnLst>
              <a:rect l="0" t="0" r="r" b="b"/>
              <a:pathLst>
                <a:path w="888" h="90">
                  <a:moveTo>
                    <a:pt x="0" y="0"/>
                  </a:moveTo>
                  <a:lnTo>
                    <a:pt x="817" y="0"/>
                  </a:lnTo>
                  <a:lnTo>
                    <a:pt x="888" y="90"/>
                  </a:lnTo>
                  <a:lnTo>
                    <a:pt x="7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4637" y="3866"/>
              <a:ext cx="1125" cy="6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25" y="0"/>
                </a:cxn>
                <a:cxn ang="0">
                  <a:pos x="1125" y="66"/>
                </a:cxn>
                <a:cxn ang="0">
                  <a:pos x="0" y="66"/>
                </a:cxn>
                <a:cxn ang="0">
                  <a:pos x="4" y="0"/>
                </a:cxn>
              </a:cxnLst>
              <a:rect l="0" t="0" r="r" b="b"/>
              <a:pathLst>
                <a:path w="1125" h="66">
                  <a:moveTo>
                    <a:pt x="4" y="0"/>
                  </a:moveTo>
                  <a:lnTo>
                    <a:pt x="1125" y="0"/>
                  </a:lnTo>
                  <a:lnTo>
                    <a:pt x="1125" y="66"/>
                  </a:lnTo>
                  <a:lnTo>
                    <a:pt x="0" y="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4698" y="3942"/>
              <a:ext cx="106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2" y="0"/>
                </a:cxn>
                <a:cxn ang="0">
                  <a:pos x="1062" y="122"/>
                </a:cxn>
                <a:cxn ang="0">
                  <a:pos x="485" y="122"/>
                </a:cxn>
                <a:cxn ang="0">
                  <a:pos x="431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1062" h="122">
                  <a:moveTo>
                    <a:pt x="0" y="0"/>
                  </a:moveTo>
                  <a:lnTo>
                    <a:pt x="1062" y="0"/>
                  </a:lnTo>
                  <a:lnTo>
                    <a:pt x="1062" y="122"/>
                  </a:lnTo>
                  <a:lnTo>
                    <a:pt x="485" y="122"/>
                  </a:lnTo>
                  <a:lnTo>
                    <a:pt x="431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4824" y="3671"/>
              <a:ext cx="93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90"/>
                </a:cxn>
                <a:cxn ang="0">
                  <a:pos x="938" y="90"/>
                </a:cxn>
                <a:cxn ang="0">
                  <a:pos x="938" y="0"/>
                </a:cxn>
                <a:cxn ang="0">
                  <a:pos x="0" y="0"/>
                </a:cxn>
              </a:cxnLst>
              <a:rect l="0" t="0" r="r" b="b"/>
              <a:pathLst>
                <a:path w="938" h="90">
                  <a:moveTo>
                    <a:pt x="0" y="0"/>
                  </a:moveTo>
                  <a:lnTo>
                    <a:pt x="72" y="90"/>
                  </a:lnTo>
                  <a:lnTo>
                    <a:pt x="938" y="90"/>
                  </a:lnTo>
                  <a:lnTo>
                    <a:pt x="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4221" y="3606"/>
              <a:ext cx="1541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51"/>
                </a:cxn>
                <a:cxn ang="0">
                  <a:pos x="1541" y="51"/>
                </a:cxn>
                <a:cxn ang="0">
                  <a:pos x="1541" y="0"/>
                </a:cxn>
                <a:cxn ang="0">
                  <a:pos x="0" y="0"/>
                </a:cxn>
              </a:cxnLst>
              <a:rect l="0" t="0" r="r" b="b"/>
              <a:pathLst>
                <a:path w="1541" h="51">
                  <a:moveTo>
                    <a:pt x="0" y="0"/>
                  </a:moveTo>
                  <a:lnTo>
                    <a:pt x="39" y="51"/>
                  </a:lnTo>
                  <a:lnTo>
                    <a:pt x="1541" y="51"/>
                  </a:lnTo>
                  <a:lnTo>
                    <a:pt x="1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0" y="-9525"/>
            <a:ext cx="9153525" cy="1081088"/>
            <a:chOff x="0" y="-6"/>
            <a:chExt cx="5766" cy="681"/>
          </a:xfrm>
        </p:grpSpPr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0" y="-6"/>
              <a:ext cx="5766" cy="681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3714" y="201"/>
                </a:cxn>
                <a:cxn ang="0">
                  <a:pos x="4160" y="679"/>
                </a:cxn>
                <a:cxn ang="0">
                  <a:pos x="5766" y="681"/>
                </a:cxn>
                <a:cxn ang="0">
                  <a:pos x="5762" y="5"/>
                </a:cxn>
                <a:cxn ang="0">
                  <a:pos x="0" y="0"/>
                </a:cxn>
                <a:cxn ang="0">
                  <a:pos x="0" y="201"/>
                </a:cxn>
              </a:cxnLst>
              <a:rect l="0" t="0" r="r" b="b"/>
              <a:pathLst>
                <a:path w="5766" h="681">
                  <a:moveTo>
                    <a:pt x="0" y="201"/>
                  </a:moveTo>
                  <a:lnTo>
                    <a:pt x="3714" y="201"/>
                  </a:lnTo>
                  <a:lnTo>
                    <a:pt x="4160" y="679"/>
                  </a:lnTo>
                  <a:lnTo>
                    <a:pt x="5766" y="681"/>
                  </a:lnTo>
                  <a:lnTo>
                    <a:pt x="5762" y="5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" name="Picture 24" descr="BUS-OForiginalrev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black">
            <a:xfrm>
              <a:off x="4249" y="187"/>
              <a:ext cx="134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33425" y="3578225"/>
            <a:ext cx="7812088" cy="3571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31838" y="2403475"/>
            <a:ext cx="7802562" cy="463550"/>
          </a:xfrm>
        </p:spPr>
        <p:txBody>
          <a:bodyPr anchor="b"/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4000" y="6653213"/>
            <a:ext cx="3059113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90550"/>
            <a:ext cx="2132013" cy="2373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590550"/>
            <a:ext cx="6248400" cy="2373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590550"/>
            <a:ext cx="7456487" cy="341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377950"/>
            <a:ext cx="4189413" cy="1585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377950"/>
            <a:ext cx="4191000" cy="1585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590550"/>
            <a:ext cx="7456487" cy="341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377950"/>
            <a:ext cx="4189413" cy="1585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7563" y="1377950"/>
            <a:ext cx="4191000" cy="71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7563" y="2246313"/>
            <a:ext cx="4191000" cy="71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77950"/>
            <a:ext cx="4189413" cy="1585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377950"/>
            <a:ext cx="4191000" cy="1585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590550"/>
            <a:ext cx="74564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377950"/>
            <a:ext cx="8532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4325" y="6500813"/>
            <a:ext cx="2857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77777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705600" y="6559550"/>
            <a:ext cx="20574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000">
                <a:solidFill>
                  <a:srgbClr val="777777"/>
                </a:solidFill>
                <a:latin typeface="Arial Narrow" pitchFamily="34" charset="0"/>
              </a:rPr>
              <a:t>Copyright Battelle Energy Technology 2009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 flipH="1">
            <a:off x="8482013" y="6624638"/>
            <a:ext cx="565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3B30730C-D3E0-4D56-9874-0AA8055560F5}" type="slidenum">
              <a:rPr lang="en-US" sz="110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100">
              <a:solidFill>
                <a:srgbClr val="777777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9525" y="-3175"/>
            <a:ext cx="9163050" cy="595313"/>
            <a:chOff x="-6" y="-2"/>
            <a:chExt cx="5772" cy="375"/>
          </a:xfrm>
        </p:grpSpPr>
        <p:sp>
          <p:nvSpPr>
            <p:cNvPr id="6152" name="Freeform 8"/>
            <p:cNvSpPr>
              <a:spLocks/>
            </p:cNvSpPr>
            <p:nvPr userDrawn="1"/>
          </p:nvSpPr>
          <p:spPr bwMode="auto">
            <a:xfrm>
              <a:off x="-6" y="-2"/>
              <a:ext cx="5772" cy="37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4648" y="109"/>
                </a:cxn>
                <a:cxn ang="0">
                  <a:pos x="4891" y="375"/>
                </a:cxn>
                <a:cxn ang="0">
                  <a:pos x="5772" y="375"/>
                </a:cxn>
                <a:cxn ang="0">
                  <a:pos x="5766" y="0"/>
                </a:cxn>
                <a:cxn ang="0">
                  <a:pos x="0" y="2"/>
                </a:cxn>
                <a:cxn ang="0">
                  <a:pos x="0" y="109"/>
                </a:cxn>
              </a:cxnLst>
              <a:rect l="0" t="0" r="r" b="b"/>
              <a:pathLst>
                <a:path w="5772" h="375">
                  <a:moveTo>
                    <a:pt x="0" y="109"/>
                  </a:moveTo>
                  <a:lnTo>
                    <a:pt x="4648" y="109"/>
                  </a:lnTo>
                  <a:lnTo>
                    <a:pt x="4891" y="375"/>
                  </a:lnTo>
                  <a:lnTo>
                    <a:pt x="5772" y="375"/>
                  </a:lnTo>
                  <a:lnTo>
                    <a:pt x="5766" y="0"/>
                  </a:lnTo>
                  <a:lnTo>
                    <a:pt x="0" y="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8" name="Picture 9" descr="BUS-OForiginalrev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black">
            <a:xfrm>
              <a:off x="4934" y="102"/>
              <a:ext cx="74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314325" y="6686550"/>
            <a:ext cx="8493125" cy="79375"/>
            <a:chOff x="198" y="4212"/>
            <a:chExt cx="5350" cy="50"/>
          </a:xfrm>
        </p:grpSpPr>
        <p:sp>
          <p:nvSpPr>
            <p:cNvPr id="6155" name="AutoShape 11"/>
            <p:cNvSpPr>
              <a:spLocks noChangeArrowheads="1"/>
            </p:cNvSpPr>
            <p:nvPr userDrawn="1"/>
          </p:nvSpPr>
          <p:spPr bwMode="auto">
            <a:xfrm flipH="1">
              <a:off x="756" y="4214"/>
              <a:ext cx="561" cy="48"/>
            </a:xfrm>
            <a:prstGeom prst="parallelogram">
              <a:avLst>
                <a:gd name="adj" fmla="val 102049"/>
              </a:avLst>
            </a:prstGeom>
            <a:solidFill>
              <a:schemeClr val="folHlink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6" name="AutoShape 12"/>
            <p:cNvSpPr>
              <a:spLocks noChangeArrowheads="1"/>
            </p:cNvSpPr>
            <p:nvPr userDrawn="1"/>
          </p:nvSpPr>
          <p:spPr bwMode="auto">
            <a:xfrm flipH="1">
              <a:off x="198" y="4214"/>
              <a:ext cx="561" cy="48"/>
            </a:xfrm>
            <a:prstGeom prst="parallelogram">
              <a:avLst>
                <a:gd name="adj" fmla="val 91660"/>
              </a:avLst>
            </a:prstGeom>
            <a:solidFill>
              <a:srgbClr val="E3193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7" name="AutoShape 13"/>
            <p:cNvSpPr>
              <a:spLocks noChangeArrowheads="1"/>
            </p:cNvSpPr>
            <p:nvPr userDrawn="1"/>
          </p:nvSpPr>
          <p:spPr bwMode="auto">
            <a:xfrm flipH="1">
              <a:off x="1308" y="4214"/>
              <a:ext cx="561" cy="48"/>
            </a:xfrm>
            <a:prstGeom prst="parallelogram">
              <a:avLst>
                <a:gd name="adj" fmla="val 99993"/>
              </a:avLst>
            </a:prstGeom>
            <a:solidFill>
              <a:schemeClr val="hlink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8" name="AutoShape 14"/>
            <p:cNvSpPr>
              <a:spLocks noChangeArrowheads="1"/>
            </p:cNvSpPr>
            <p:nvPr userDrawn="1"/>
          </p:nvSpPr>
          <p:spPr bwMode="auto">
            <a:xfrm flipH="1">
              <a:off x="1861" y="4212"/>
              <a:ext cx="3687" cy="49"/>
            </a:xfrm>
            <a:prstGeom prst="parallelogram">
              <a:avLst>
                <a:gd name="adj" fmla="val 114957"/>
              </a:avLst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349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868363" indent="-1762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3pPr>
      <a:lvl4pPr marL="1150938" indent="-1682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44650"/>
            <a:ext cx="7272338" cy="83661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ja-JP" i="1" smtClean="0">
                <a:ea typeface="ＭＳ Ｐゴシック"/>
                <a:cs typeface="ＭＳ Ｐゴシック"/>
              </a:rPr>
              <a:t>Implications of Climate Change: </a:t>
            </a:r>
            <a:br>
              <a:rPr lang="en-US" altLang="ja-JP" i="1" smtClean="0">
                <a:ea typeface="ＭＳ Ｐゴシック"/>
                <a:cs typeface="ＭＳ Ｐゴシック"/>
              </a:rPr>
            </a:br>
            <a:r>
              <a:rPr lang="en-US" altLang="ja-JP" i="1" smtClean="0">
                <a:ea typeface="ＭＳ Ｐゴシック"/>
                <a:cs typeface="ＭＳ Ｐゴシック"/>
              </a:rPr>
              <a:t>Ohio and the Mid-West</a:t>
            </a:r>
            <a:endParaRPr lang="en-US" sz="36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776538"/>
            <a:ext cx="7848600" cy="240665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b="1" spc="-100" dirty="0" smtClean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b="1" spc="-100" dirty="0" smtClean="0">
                <a:solidFill>
                  <a:srgbClr val="000066"/>
                </a:solidFill>
              </a:rPr>
              <a:t>May 20, 2010</a:t>
            </a:r>
            <a:endParaRPr lang="en-US" sz="21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60000"/>
              </a:spcBef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Charles Lucius, VP Sustainable Energy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for Don McConnell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b="1" dirty="0" smtClean="0">
                <a:solidFill>
                  <a:srgbClr val="000066"/>
                </a:solidFill>
              </a:rPr>
              <a:t>President, Battelle Energy Technology</a:t>
            </a:r>
            <a:r>
              <a:rPr lang="en-US" sz="1600" dirty="0" smtClean="0">
                <a:solidFill>
                  <a:srgbClr val="000066"/>
                </a:solidFill>
              </a:rPr>
              <a:t>	</a:t>
            </a:r>
            <a:r>
              <a:rPr lang="en-US" sz="1800" dirty="0" smtClean="0">
                <a:solidFill>
                  <a:srgbClr val="000066"/>
                </a:solidFill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25438"/>
            <a:ext cx="9144000" cy="665162"/>
          </a:xfrm>
        </p:spPr>
        <p:txBody>
          <a:bodyPr/>
          <a:lstStyle/>
          <a:p>
            <a:pPr eaLnBrk="1" hangingPunct="1"/>
            <a:r>
              <a:rPr lang="en-US" sz="2700" smtClean="0"/>
              <a:t>The Mid-West manufacturing cluster faces      significant competitive pressures under carbon limits </a:t>
            </a:r>
          </a:p>
        </p:txBody>
      </p:sp>
      <p:pic>
        <p:nvPicPr>
          <p:cNvPr id="192514" name="Content Placeholder 3" descr="Source Map.JPG"/>
          <p:cNvPicPr>
            <a:picLocks noChangeAspect="1"/>
          </p:cNvPicPr>
          <p:nvPr/>
        </p:nvPicPr>
        <p:blipFill>
          <a:blip r:embed="rId2"/>
          <a:srcRect l="1137"/>
          <a:stretch>
            <a:fillRect/>
          </a:stretch>
        </p:blipFill>
        <p:spPr bwMode="auto">
          <a:xfrm>
            <a:off x="1219200" y="1143000"/>
            <a:ext cx="6629400" cy="4846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57863" y="3235325"/>
            <a:ext cx="3157537" cy="831850"/>
            <a:chOff x="3627" y="2038"/>
            <a:chExt cx="1989" cy="524"/>
          </a:xfrm>
        </p:grpSpPr>
        <p:sp>
          <p:nvSpPr>
            <p:cNvPr id="192525" name="Oval 6"/>
            <p:cNvSpPr>
              <a:spLocks noChangeArrowheads="1"/>
            </p:cNvSpPr>
            <p:nvPr/>
          </p:nvSpPr>
          <p:spPr bwMode="auto">
            <a:xfrm rot="2744935">
              <a:off x="3771" y="2082"/>
              <a:ext cx="336" cy="6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2526" name="Text Box 7"/>
            <p:cNvSpPr txBox="1">
              <a:spLocks noChangeArrowheads="1"/>
            </p:cNvSpPr>
            <p:nvPr/>
          </p:nvSpPr>
          <p:spPr bwMode="auto">
            <a:xfrm>
              <a:off x="4382" y="2038"/>
              <a:ext cx="1234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Dominated by </a:t>
              </a:r>
            </a:p>
            <a:p>
              <a:pPr algn="ctr"/>
              <a:r>
                <a:rPr lang="en-US"/>
                <a:t>power generation</a:t>
              </a:r>
            </a:p>
          </p:txBody>
        </p:sp>
        <p:sp>
          <p:nvSpPr>
            <p:cNvPr id="192527" name="Line 8"/>
            <p:cNvSpPr>
              <a:spLocks noChangeShapeType="1"/>
            </p:cNvSpPr>
            <p:nvPr/>
          </p:nvSpPr>
          <p:spPr bwMode="auto">
            <a:xfrm flipH="1">
              <a:off x="4176" y="2256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581400" y="1295400"/>
            <a:ext cx="2389188" cy="3303588"/>
            <a:chOff x="2736" y="799"/>
            <a:chExt cx="1008" cy="2081"/>
          </a:xfrm>
        </p:grpSpPr>
        <p:sp>
          <p:nvSpPr>
            <p:cNvPr id="192522" name="Oval 9"/>
            <p:cNvSpPr>
              <a:spLocks noChangeArrowheads="1"/>
            </p:cNvSpPr>
            <p:nvPr/>
          </p:nvSpPr>
          <p:spPr bwMode="auto">
            <a:xfrm>
              <a:off x="2880" y="2160"/>
              <a:ext cx="864" cy="720"/>
            </a:xfrm>
            <a:prstGeom prst="ellips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2523" name="Text Box 10"/>
            <p:cNvSpPr txBox="1">
              <a:spLocks noChangeArrowheads="1"/>
            </p:cNvSpPr>
            <p:nvPr/>
          </p:nvSpPr>
          <p:spPr bwMode="auto">
            <a:xfrm>
              <a:off x="2736" y="799"/>
              <a:ext cx="966" cy="9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Power generation</a:t>
              </a:r>
            </a:p>
            <a:p>
              <a:pPr algn="ctr"/>
              <a:r>
                <a:rPr lang="en-US"/>
                <a:t>Materials processing</a:t>
              </a:r>
            </a:p>
            <a:p>
              <a:pPr algn="ctr"/>
              <a:r>
                <a:rPr lang="en-US"/>
                <a:t>Manufacturing</a:t>
              </a:r>
            </a:p>
            <a:p>
              <a:pPr algn="ctr"/>
              <a:r>
                <a:rPr lang="en-US"/>
                <a:t>Gas processing</a:t>
              </a:r>
            </a:p>
            <a:p>
              <a:pPr algn="ctr"/>
              <a:r>
                <a:rPr lang="en-US"/>
                <a:t>Ethanol / chemicals</a:t>
              </a:r>
            </a:p>
          </p:txBody>
        </p:sp>
        <p:sp>
          <p:nvSpPr>
            <p:cNvPr id="192524" name="Line 11"/>
            <p:cNvSpPr>
              <a:spLocks noChangeShapeType="1"/>
            </p:cNvSpPr>
            <p:nvPr/>
          </p:nvSpPr>
          <p:spPr bwMode="auto">
            <a:xfrm flipH="1">
              <a:off x="3312" y="1728"/>
              <a:ext cx="96" cy="432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57200" y="4191000"/>
            <a:ext cx="4724400" cy="1752600"/>
            <a:chOff x="288" y="2640"/>
            <a:chExt cx="2976" cy="1104"/>
          </a:xfrm>
        </p:grpSpPr>
        <p:sp>
          <p:nvSpPr>
            <p:cNvPr id="192519" name="Oval 12"/>
            <p:cNvSpPr>
              <a:spLocks noChangeArrowheads="1"/>
            </p:cNvSpPr>
            <p:nvPr/>
          </p:nvSpPr>
          <p:spPr bwMode="auto">
            <a:xfrm>
              <a:off x="2016" y="2640"/>
              <a:ext cx="1248" cy="1104"/>
            </a:xfrm>
            <a:prstGeom prst="ellips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2520" name="Text Box 13"/>
            <p:cNvSpPr txBox="1">
              <a:spLocks noChangeArrowheads="1"/>
            </p:cNvSpPr>
            <p:nvPr/>
          </p:nvSpPr>
          <p:spPr bwMode="auto">
            <a:xfrm>
              <a:off x="288" y="3120"/>
              <a:ext cx="1448" cy="5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Oil &amp; gas processing</a:t>
              </a:r>
            </a:p>
            <a:p>
              <a:pPr algn="ctr"/>
              <a:r>
                <a:rPr lang="en-US"/>
                <a:t>Refining</a:t>
              </a:r>
            </a:p>
            <a:p>
              <a:pPr algn="ctr"/>
              <a:r>
                <a:rPr lang="en-US"/>
                <a:t>Petrochemicals</a:t>
              </a:r>
            </a:p>
          </p:txBody>
        </p:sp>
        <p:sp>
          <p:nvSpPr>
            <p:cNvPr id="192521" name="Line 14"/>
            <p:cNvSpPr>
              <a:spLocks noChangeShapeType="1"/>
            </p:cNvSpPr>
            <p:nvPr/>
          </p:nvSpPr>
          <p:spPr bwMode="auto">
            <a:xfrm flipV="1">
              <a:off x="1728" y="3168"/>
              <a:ext cx="288" cy="288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18" name="Text Box 18"/>
          <p:cNvSpPr txBox="1">
            <a:spLocks noChangeArrowheads="1"/>
          </p:cNvSpPr>
          <p:nvPr/>
        </p:nvSpPr>
        <p:spPr bwMode="auto">
          <a:xfrm>
            <a:off x="2703513" y="6019800"/>
            <a:ext cx="3565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66"/>
                </a:solidFill>
              </a:rPr>
              <a:t>Major US CO</a:t>
            </a:r>
            <a:r>
              <a:rPr lang="en-US" baseline="30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emitting industries</a:t>
            </a:r>
          </a:p>
          <a:p>
            <a:pPr algn="ctr"/>
            <a:r>
              <a:rPr lang="en-US" sz="1200"/>
              <a:t>Source: EPA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5588"/>
            <a:ext cx="8229600" cy="688975"/>
          </a:xfrm>
        </p:spPr>
        <p:txBody>
          <a:bodyPr/>
          <a:lstStyle/>
          <a:p>
            <a:pPr eaLnBrk="1" hangingPunct="1"/>
            <a:r>
              <a:rPr lang="en-US" smtClean="0"/>
              <a:t>Two challenges face the Ohio economy      during the transition to a clean energy future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11725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Strategic industries must transform themselves to no-carbon or low-carbon emission operations</a:t>
            </a:r>
          </a:p>
          <a:p>
            <a:pPr lvl="2" eaLnBrk="1" hangingPunct="1">
              <a:spcBef>
                <a:spcPct val="25000"/>
              </a:spcBef>
              <a:buFont typeface="Arial" charset="0"/>
              <a:buNone/>
            </a:pPr>
            <a:r>
              <a:rPr lang="en-US" smtClean="0"/>
              <a:t>  </a:t>
            </a:r>
            <a:r>
              <a:rPr lang="en-US" i="1" smtClean="0"/>
              <a:t>To moderate this impact we must develop and provide near-term cost-effective solutions for US industry</a:t>
            </a:r>
          </a:p>
          <a:p>
            <a:pPr marL="514350" indent="-514350" eaLnBrk="1" hangingPunct="1">
              <a:spcBef>
                <a:spcPct val="65000"/>
              </a:spcBef>
              <a:buFontTx/>
              <a:buAutoNum type="arabicPeriod"/>
            </a:pPr>
            <a:r>
              <a:rPr lang="en-US" smtClean="0"/>
              <a:t>US manufacturers &amp; their supply chain must strategically reposition for global clean economy markets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r>
              <a:rPr lang="en-US" i="1" smtClean="0"/>
              <a:t>	Manufacturers in supply chains serving declining industries have an opportunity to enter the emerging clean energy economy worldwide</a:t>
            </a:r>
            <a:endParaRPr lang="en-US" smtClean="0"/>
          </a:p>
          <a:p>
            <a:pPr marL="514350" indent="-514350" algn="ctr" eaLnBrk="1" hangingPunct="1">
              <a:lnSpc>
                <a:spcPct val="85000"/>
              </a:lnSpc>
              <a:spcBef>
                <a:spcPts val="2400"/>
              </a:spcBef>
              <a:buFontTx/>
              <a:buNone/>
            </a:pPr>
            <a:r>
              <a:rPr lang="en-US" smtClean="0"/>
              <a:t>	</a:t>
            </a:r>
            <a:r>
              <a:rPr lang="en-US" i="1" smtClean="0">
                <a:solidFill>
                  <a:srgbClr val="000066"/>
                </a:solidFill>
              </a:rPr>
              <a:t>Without providing industry the tools to do so risks the economic competitiveness of key industries and resulting loss of jobs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5667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pc="-100" dirty="0" smtClean="0"/>
              <a:t>Clean Economy of the Future: </a:t>
            </a:r>
            <a:br>
              <a:rPr lang="en-US" sz="2400" spc="-100" dirty="0" smtClean="0"/>
            </a:br>
            <a:r>
              <a:rPr lang="en-US" sz="2200" i="1" dirty="0" smtClean="0"/>
              <a:t>More highly integrated and efficient manufacturing enterprise</a:t>
            </a:r>
          </a:p>
        </p:txBody>
      </p:sp>
      <p:sp>
        <p:nvSpPr>
          <p:cNvPr id="194562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445125"/>
          </a:xfrm>
        </p:spPr>
        <p:txBody>
          <a:bodyPr/>
          <a:lstStyle/>
          <a:p>
            <a:pPr eaLnBrk="1" hangingPunct="1"/>
            <a:r>
              <a:rPr lang="en-US" sz="2100" b="1" smtClean="0">
                <a:solidFill>
                  <a:srgbClr val="000066"/>
                </a:solidFill>
              </a:rPr>
              <a:t>Increased energy efficiency and reduced waste streams</a:t>
            </a:r>
            <a:r>
              <a:rPr lang="en-US" sz="2100" b="1" smtClean="0"/>
              <a:t> </a:t>
            </a:r>
            <a:r>
              <a:rPr lang="en-US" sz="2100" smtClean="0"/>
              <a:t>requires integration across industry sectors</a:t>
            </a:r>
          </a:p>
          <a:p>
            <a:pPr eaLnBrk="1" hangingPunct="1">
              <a:spcBef>
                <a:spcPts val="600"/>
              </a:spcBef>
            </a:pPr>
            <a:r>
              <a:rPr lang="en-US" sz="2100" b="1" smtClean="0">
                <a:solidFill>
                  <a:srgbClr val="000066"/>
                </a:solidFill>
              </a:rPr>
              <a:t>Shift to “near net shape” specialty materials</a:t>
            </a:r>
            <a:r>
              <a:rPr lang="en-US" sz="2100" smtClean="0"/>
              <a:t> tailored for specific purposes and product forms from commodity materials </a:t>
            </a:r>
          </a:p>
          <a:p>
            <a:pPr eaLnBrk="1" hangingPunct="1">
              <a:spcBef>
                <a:spcPts val="600"/>
              </a:spcBef>
            </a:pPr>
            <a:r>
              <a:rPr lang="en-US" sz="2100" b="1" smtClean="0">
                <a:solidFill>
                  <a:srgbClr val="000066"/>
                </a:solidFill>
              </a:rPr>
              <a:t>Growth of electricity</a:t>
            </a:r>
            <a:r>
              <a:rPr lang="en-US" sz="2100" b="1" smtClean="0"/>
              <a:t> </a:t>
            </a:r>
            <a:r>
              <a:rPr lang="en-US" sz="2100" smtClean="0"/>
              <a:t>as common media for energy transfer, including transportation</a:t>
            </a:r>
          </a:p>
          <a:p>
            <a:pPr eaLnBrk="1" hangingPunct="1">
              <a:spcBef>
                <a:spcPts val="600"/>
              </a:spcBef>
            </a:pPr>
            <a:r>
              <a:rPr lang="en-US" sz="2100" b="1" smtClean="0">
                <a:solidFill>
                  <a:srgbClr val="000066"/>
                </a:solidFill>
              </a:rPr>
              <a:t>Biofuels are critical to transportation</a:t>
            </a:r>
            <a:r>
              <a:rPr lang="en-US" sz="2100" b="1" smtClean="0"/>
              <a:t> </a:t>
            </a:r>
            <a:r>
              <a:rPr lang="en-US" sz="2100" smtClean="0"/>
              <a:t>but cannot replace fossil directly</a:t>
            </a:r>
          </a:p>
          <a:p>
            <a:pPr eaLnBrk="1" hangingPunct="1">
              <a:spcBef>
                <a:spcPts val="600"/>
              </a:spcBef>
            </a:pPr>
            <a:r>
              <a:rPr lang="en-US" sz="2100" b="1" smtClean="0">
                <a:solidFill>
                  <a:srgbClr val="000066"/>
                </a:solidFill>
              </a:rPr>
              <a:t>Decarbonization of electric power</a:t>
            </a:r>
            <a:r>
              <a:rPr lang="en-US" sz="2100" b="1" smtClean="0"/>
              <a:t> </a:t>
            </a:r>
            <a:r>
              <a:rPr lang="en-US" sz="2100" smtClean="0"/>
              <a:t>will require a full spectrum of generation including competitive clean fossil and nuclear power and renewables</a:t>
            </a:r>
          </a:p>
          <a:p>
            <a:pPr eaLnBrk="1" hangingPunct="1">
              <a:spcBef>
                <a:spcPts val="600"/>
              </a:spcBef>
            </a:pPr>
            <a:r>
              <a:rPr lang="en-US" sz="2100" b="1" smtClean="0">
                <a:solidFill>
                  <a:srgbClr val="000066"/>
                </a:solidFill>
              </a:rPr>
              <a:t>Carbon capture and sequestration / disposition is a critical enabling technology</a:t>
            </a:r>
            <a:r>
              <a:rPr lang="en-US" sz="2100" smtClean="0"/>
              <a:t> across all industrial sectors in reducing carbon emissions</a:t>
            </a:r>
          </a:p>
          <a:p>
            <a:pPr eaLnBrk="1" hangingPunct="1">
              <a:spcBef>
                <a:spcPts val="600"/>
              </a:spcBef>
            </a:pPr>
            <a:r>
              <a:rPr lang="en-US" sz="2100" b="1" smtClean="0">
                <a:solidFill>
                  <a:srgbClr val="000066"/>
                </a:solidFill>
              </a:rPr>
              <a:t>Transformation of regulatory environment</a:t>
            </a:r>
            <a:r>
              <a:rPr lang="en-US" sz="2100" b="1" smtClean="0"/>
              <a:t> </a:t>
            </a:r>
            <a:r>
              <a:rPr lang="en-US" sz="2100" smtClean="0"/>
              <a:t>is essential to integration and effectiveness of energy generation and use across state and regional boundaries</a:t>
            </a:r>
          </a:p>
          <a:p>
            <a:pPr eaLnBrk="1" hangingPunct="1">
              <a:spcBef>
                <a:spcPts val="600"/>
              </a:spcBef>
            </a:pPr>
            <a:r>
              <a:rPr lang="en-US" sz="2100" b="1" smtClean="0">
                <a:solidFill>
                  <a:srgbClr val="000066"/>
                </a:solidFill>
              </a:rPr>
              <a:t>Better informed and competent populace</a:t>
            </a:r>
            <a:r>
              <a:rPr lang="en-US" sz="2100" b="1" smtClean="0"/>
              <a:t>, </a:t>
            </a:r>
            <a:r>
              <a:rPr lang="en-US" sz="2100" smtClean="0"/>
              <a:t>well versed in their role in new energy systems is critical to realizing national goals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 rot="-24593974">
            <a:off x="1782763" y="1325563"/>
            <a:ext cx="2030412" cy="2760662"/>
          </a:xfrm>
          <a:custGeom>
            <a:avLst/>
            <a:gdLst>
              <a:gd name="G0" fmla="+- 8300 0 0"/>
              <a:gd name="G1" fmla="+- 21600 0 8300"/>
              <a:gd name="G2" fmla="*/ 8300 1 2"/>
              <a:gd name="G3" fmla="+- 21600 0 G2"/>
              <a:gd name="G4" fmla="+/ 8300 21600 2"/>
              <a:gd name="G5" fmla="+/ G1 0 2"/>
              <a:gd name="G6" fmla="*/ 21600 21600 8300"/>
              <a:gd name="G7" fmla="*/ G6 1 2"/>
              <a:gd name="G8" fmla="+- 21600 0 G7"/>
              <a:gd name="G9" fmla="*/ 21600 1 2"/>
              <a:gd name="G10" fmla="+- 8300 0 G9"/>
              <a:gd name="G11" fmla="?: G10 G8 0"/>
              <a:gd name="G12" fmla="?: G10 G7 21600"/>
              <a:gd name="T0" fmla="*/ 17450 w 21600"/>
              <a:gd name="T1" fmla="*/ 10800 h 21600"/>
              <a:gd name="T2" fmla="*/ 10800 w 21600"/>
              <a:gd name="T3" fmla="*/ 21600 h 21600"/>
              <a:gd name="T4" fmla="*/ 4150 w 21600"/>
              <a:gd name="T5" fmla="*/ 10800 h 21600"/>
              <a:gd name="T6" fmla="*/ 10800 w 21600"/>
              <a:gd name="T7" fmla="*/ 0 h 21600"/>
              <a:gd name="T8" fmla="*/ 5950 w 21600"/>
              <a:gd name="T9" fmla="*/ 5950 h 21600"/>
              <a:gd name="T10" fmla="*/ 15650 w 21600"/>
              <a:gd name="T11" fmla="*/ 156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300" y="21600"/>
                </a:lnTo>
                <a:lnTo>
                  <a:pt x="133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47000"/>
                </a:schemeClr>
              </a:gs>
              <a:gs pos="100000">
                <a:schemeClr val="accent2">
                  <a:gamma/>
                  <a:shade val="98039"/>
                  <a:invGamma/>
                  <a:alpha val="47000"/>
                </a:scheme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76200" y="914400"/>
            <a:ext cx="8991600" cy="5410200"/>
          </a:xfrm>
          <a:prstGeom prst="rect">
            <a:avLst/>
          </a:prstGeom>
          <a:gradFill rotWithShape="0">
            <a:gsLst>
              <a:gs pos="0">
                <a:srgbClr val="D3DFF1">
                  <a:alpha val="67000"/>
                </a:srgbClr>
              </a:gs>
              <a:gs pos="100000">
                <a:srgbClr val="F1F5FB">
                  <a:alpha val="20000"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65088" y="217488"/>
            <a:ext cx="8393112" cy="690562"/>
          </a:xfrm>
        </p:spPr>
        <p:txBody>
          <a:bodyPr/>
          <a:lstStyle/>
          <a:p>
            <a:r>
              <a:rPr lang="en-US" smtClean="0"/>
              <a:t>Battelle: A global leader in Research and </a:t>
            </a:r>
            <a:br>
              <a:rPr lang="en-US" smtClean="0"/>
            </a:br>
            <a:r>
              <a:rPr lang="en-US" smtClean="0"/>
              <a:t>Development for over 8 decades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0" y="1219200"/>
            <a:ext cx="6096000" cy="16637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smtClean="0"/>
              <a:t>Founded in 1929 in Columbus, Ohio</a:t>
            </a:r>
            <a:r>
              <a:rPr lang="en-US" sz="2200" smtClean="0"/>
              <a:t>: </a:t>
            </a:r>
          </a:p>
          <a:p>
            <a:pPr>
              <a:spcBef>
                <a:spcPct val="10000"/>
              </a:spcBef>
            </a:pPr>
            <a:r>
              <a:rPr lang="en-US" sz="2200" smtClean="0"/>
              <a:t>To do “creative and research work”; </a:t>
            </a:r>
          </a:p>
          <a:p>
            <a:pPr>
              <a:spcBef>
                <a:spcPct val="10000"/>
              </a:spcBef>
            </a:pPr>
            <a:r>
              <a:rPr lang="en-US" sz="2200" smtClean="0"/>
              <a:t>The “making of discoveries and inventions”</a:t>
            </a:r>
          </a:p>
          <a:p>
            <a:pPr>
              <a:spcBef>
                <a:spcPct val="10000"/>
              </a:spcBef>
            </a:pPr>
            <a:r>
              <a:rPr lang="en-US" sz="2200" smtClean="0"/>
              <a:t>Their “reduction to practice and disposal on such terms as seems most advantageous”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3200400"/>
            <a:ext cx="4191000" cy="2185988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smtClean="0"/>
              <a:t>	Today:</a:t>
            </a:r>
          </a:p>
          <a:p>
            <a:pPr lvl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smtClean="0"/>
              <a:t>$5.2 billion revenues</a:t>
            </a:r>
          </a:p>
          <a:p>
            <a:pPr lvl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smtClean="0"/>
              <a:t>21,000 staff </a:t>
            </a:r>
          </a:p>
          <a:p>
            <a:pPr lvl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smtClean="0"/>
              <a:t>9 major laboratories</a:t>
            </a:r>
          </a:p>
          <a:p>
            <a:pPr lvl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200" smtClean="0"/>
              <a:t>$920 million energy RD&amp;D</a:t>
            </a:r>
          </a:p>
        </p:txBody>
      </p:sp>
      <p:pic>
        <p:nvPicPr>
          <p:cNvPr id="118791" name="Picture 7" descr="Gor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31875"/>
            <a:ext cx="2438400" cy="1787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84450" y="5608638"/>
            <a:ext cx="6211888" cy="944562"/>
            <a:chOff x="1628" y="3367"/>
            <a:chExt cx="3913" cy="595"/>
          </a:xfrm>
        </p:grpSpPr>
        <p:sp>
          <p:nvSpPr>
            <p:cNvPr id="19492" name="AutoShape 9"/>
            <p:cNvSpPr>
              <a:spLocks noChangeArrowheads="1"/>
            </p:cNvSpPr>
            <p:nvPr/>
          </p:nvSpPr>
          <p:spPr bwMode="auto">
            <a:xfrm>
              <a:off x="1628" y="3367"/>
              <a:ext cx="3913" cy="595"/>
            </a:xfrm>
            <a:prstGeom prst="bevel">
              <a:avLst>
                <a:gd name="adj" fmla="val 7394"/>
              </a:avLst>
            </a:prstGeom>
            <a:gradFill rotWithShape="1">
              <a:gsLst>
                <a:gs pos="0">
                  <a:srgbClr val="000066"/>
                </a:gs>
                <a:gs pos="50000">
                  <a:srgbClr val="373787"/>
                </a:gs>
                <a:gs pos="100000">
                  <a:srgbClr val="000066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8794" name="Text Box 10"/>
            <p:cNvSpPr txBox="1">
              <a:spLocks noChangeArrowheads="1"/>
            </p:cNvSpPr>
            <p:nvPr/>
          </p:nvSpPr>
          <p:spPr bwMode="auto">
            <a:xfrm>
              <a:off x="1661" y="3425"/>
              <a:ext cx="3847" cy="472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000066">
                    <a:gamma/>
                    <a:tint val="78431"/>
                    <a:invGamma/>
                  </a:srgbClr>
                </a:gs>
                <a:gs pos="100000">
                  <a:srgbClr val="000066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40000"/>
                </a:spcBef>
                <a:defRPr/>
              </a:pPr>
              <a:r>
                <a:rPr lang="en-US" sz="2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Our </a:t>
              </a:r>
              <a:r>
                <a:rPr lang="en-US" sz="2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core</a:t>
              </a:r>
              <a:r>
                <a:rPr lang="en-US" sz="2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purpose is translating scientific discovery to innovative commercial applications</a:t>
              </a:r>
            </a:p>
          </p:txBody>
        </p:sp>
      </p:grpSp>
      <p:sp>
        <p:nvSpPr>
          <p:cNvPr id="118795" name="Freeform 11"/>
          <p:cNvSpPr>
            <a:spLocks/>
          </p:cNvSpPr>
          <p:nvPr/>
        </p:nvSpPr>
        <p:spPr bwMode="auto">
          <a:xfrm>
            <a:off x="304800" y="2971800"/>
            <a:ext cx="4306888" cy="2895600"/>
          </a:xfrm>
          <a:custGeom>
            <a:avLst/>
            <a:gdLst/>
            <a:ahLst/>
            <a:cxnLst>
              <a:cxn ang="0">
                <a:pos x="158" y="106"/>
              </a:cxn>
              <a:cxn ang="0">
                <a:pos x="57" y="803"/>
              </a:cxn>
              <a:cxn ang="0">
                <a:pos x="25" y="1081"/>
              </a:cxn>
              <a:cxn ang="0">
                <a:pos x="101" y="1316"/>
              </a:cxn>
              <a:cxn ang="0">
                <a:pos x="158" y="1572"/>
              </a:cxn>
              <a:cxn ang="0">
                <a:pos x="374" y="1756"/>
              </a:cxn>
              <a:cxn ang="0">
                <a:pos x="864" y="2012"/>
              </a:cxn>
              <a:cxn ang="0">
                <a:pos x="1230" y="2002"/>
              </a:cxn>
              <a:cxn ang="0">
                <a:pos x="1546" y="2291"/>
              </a:cxn>
              <a:cxn ang="0">
                <a:pos x="1878" y="2527"/>
              </a:cxn>
              <a:cxn ang="0">
                <a:pos x="2043" y="2442"/>
              </a:cxn>
              <a:cxn ang="0">
                <a:pos x="2419" y="2162"/>
              </a:cxn>
              <a:cxn ang="0">
                <a:pos x="2568" y="2185"/>
              </a:cxn>
              <a:cxn ang="0">
                <a:pos x="2674" y="2130"/>
              </a:cxn>
              <a:cxn ang="0">
                <a:pos x="2741" y="2141"/>
              </a:cxn>
              <a:cxn ang="0">
                <a:pos x="2750" y="2033"/>
              </a:cxn>
              <a:cxn ang="0">
                <a:pos x="3015" y="2024"/>
              </a:cxn>
              <a:cxn ang="0">
                <a:pos x="3132" y="2002"/>
              </a:cxn>
              <a:cxn ang="0">
                <a:pos x="3315" y="2206"/>
              </a:cxn>
              <a:cxn ang="0">
                <a:pos x="3465" y="2399"/>
              </a:cxn>
              <a:cxn ang="0">
                <a:pos x="3581" y="2387"/>
              </a:cxn>
              <a:cxn ang="0">
                <a:pos x="3491" y="2087"/>
              </a:cxn>
              <a:cxn ang="0">
                <a:pos x="3356" y="1809"/>
              </a:cxn>
              <a:cxn ang="0">
                <a:pos x="3556" y="1498"/>
              </a:cxn>
              <a:cxn ang="0">
                <a:pos x="3648" y="1402"/>
              </a:cxn>
              <a:cxn ang="0">
                <a:pos x="3622" y="1155"/>
              </a:cxn>
              <a:cxn ang="0">
                <a:pos x="3680" y="803"/>
              </a:cxn>
              <a:cxn ang="0">
                <a:pos x="3773" y="717"/>
              </a:cxn>
              <a:cxn ang="0">
                <a:pos x="3839" y="631"/>
              </a:cxn>
              <a:cxn ang="0">
                <a:pos x="3871" y="523"/>
              </a:cxn>
              <a:cxn ang="0">
                <a:pos x="3806" y="427"/>
              </a:cxn>
              <a:cxn ang="0">
                <a:pos x="3914" y="266"/>
              </a:cxn>
              <a:cxn ang="0">
                <a:pos x="3871" y="159"/>
              </a:cxn>
              <a:cxn ang="0">
                <a:pos x="3706" y="42"/>
              </a:cxn>
              <a:cxn ang="0">
                <a:pos x="3448" y="386"/>
              </a:cxn>
              <a:cxn ang="0">
                <a:pos x="3373" y="576"/>
              </a:cxn>
              <a:cxn ang="0">
                <a:pos x="3240" y="684"/>
              </a:cxn>
              <a:cxn ang="0">
                <a:pos x="3033" y="888"/>
              </a:cxn>
              <a:cxn ang="0">
                <a:pos x="2950" y="631"/>
              </a:cxn>
              <a:cxn ang="0">
                <a:pos x="2766" y="502"/>
              </a:cxn>
              <a:cxn ang="0">
                <a:pos x="2684" y="684"/>
              </a:cxn>
              <a:cxn ang="0">
                <a:pos x="2725" y="888"/>
              </a:cxn>
              <a:cxn ang="0">
                <a:pos x="2617" y="769"/>
              </a:cxn>
              <a:cxn ang="0">
                <a:pos x="2617" y="534"/>
              </a:cxn>
              <a:cxn ang="0">
                <a:pos x="2825" y="470"/>
              </a:cxn>
              <a:cxn ang="0">
                <a:pos x="2584" y="459"/>
              </a:cxn>
              <a:cxn ang="0">
                <a:pos x="2525" y="374"/>
              </a:cxn>
              <a:cxn ang="0">
                <a:pos x="2352" y="450"/>
              </a:cxn>
              <a:cxn ang="0">
                <a:pos x="2427" y="342"/>
              </a:cxn>
              <a:cxn ang="0">
                <a:pos x="1504" y="331"/>
              </a:cxn>
              <a:cxn ang="0">
                <a:pos x="325" y="117"/>
              </a:cxn>
            </a:cxnLst>
            <a:rect l="0" t="0" r="r" b="b"/>
            <a:pathLst>
              <a:path w="3980" h="2580">
                <a:moveTo>
                  <a:pt x="325" y="117"/>
                </a:moveTo>
                <a:lnTo>
                  <a:pt x="257" y="181"/>
                </a:lnTo>
                <a:lnTo>
                  <a:pt x="158" y="106"/>
                </a:lnTo>
                <a:lnTo>
                  <a:pt x="158" y="386"/>
                </a:lnTo>
                <a:lnTo>
                  <a:pt x="49" y="696"/>
                </a:lnTo>
                <a:lnTo>
                  <a:pt x="57" y="803"/>
                </a:lnTo>
                <a:lnTo>
                  <a:pt x="0" y="898"/>
                </a:lnTo>
                <a:lnTo>
                  <a:pt x="35" y="994"/>
                </a:lnTo>
                <a:lnTo>
                  <a:pt x="25" y="1081"/>
                </a:lnTo>
                <a:lnTo>
                  <a:pt x="84" y="1198"/>
                </a:lnTo>
                <a:lnTo>
                  <a:pt x="84" y="1262"/>
                </a:lnTo>
                <a:lnTo>
                  <a:pt x="101" y="1316"/>
                </a:lnTo>
                <a:lnTo>
                  <a:pt x="75" y="1359"/>
                </a:lnTo>
                <a:lnTo>
                  <a:pt x="158" y="1467"/>
                </a:lnTo>
                <a:lnTo>
                  <a:pt x="158" y="1572"/>
                </a:lnTo>
                <a:lnTo>
                  <a:pt x="300" y="1659"/>
                </a:lnTo>
                <a:lnTo>
                  <a:pt x="300" y="1712"/>
                </a:lnTo>
                <a:lnTo>
                  <a:pt x="374" y="1756"/>
                </a:lnTo>
                <a:lnTo>
                  <a:pt x="374" y="1841"/>
                </a:lnTo>
                <a:lnTo>
                  <a:pt x="556" y="1852"/>
                </a:lnTo>
                <a:lnTo>
                  <a:pt x="864" y="2012"/>
                </a:lnTo>
                <a:lnTo>
                  <a:pt x="1105" y="2033"/>
                </a:lnTo>
                <a:lnTo>
                  <a:pt x="1105" y="1990"/>
                </a:lnTo>
                <a:lnTo>
                  <a:pt x="1230" y="2002"/>
                </a:lnTo>
                <a:lnTo>
                  <a:pt x="1379" y="2130"/>
                </a:lnTo>
                <a:lnTo>
                  <a:pt x="1412" y="2227"/>
                </a:lnTo>
                <a:lnTo>
                  <a:pt x="1546" y="2291"/>
                </a:lnTo>
                <a:lnTo>
                  <a:pt x="1604" y="2206"/>
                </a:lnTo>
                <a:lnTo>
                  <a:pt x="1704" y="2215"/>
                </a:lnTo>
                <a:lnTo>
                  <a:pt x="1878" y="2527"/>
                </a:lnTo>
                <a:lnTo>
                  <a:pt x="2053" y="2580"/>
                </a:lnTo>
                <a:lnTo>
                  <a:pt x="2078" y="2537"/>
                </a:lnTo>
                <a:lnTo>
                  <a:pt x="2043" y="2442"/>
                </a:lnTo>
                <a:lnTo>
                  <a:pt x="2043" y="2334"/>
                </a:lnTo>
                <a:lnTo>
                  <a:pt x="2310" y="2141"/>
                </a:lnTo>
                <a:lnTo>
                  <a:pt x="2419" y="2162"/>
                </a:lnTo>
                <a:lnTo>
                  <a:pt x="2509" y="2151"/>
                </a:lnTo>
                <a:lnTo>
                  <a:pt x="2493" y="2185"/>
                </a:lnTo>
                <a:lnTo>
                  <a:pt x="2568" y="2185"/>
                </a:lnTo>
                <a:lnTo>
                  <a:pt x="2600" y="2151"/>
                </a:lnTo>
                <a:lnTo>
                  <a:pt x="2617" y="2173"/>
                </a:lnTo>
                <a:lnTo>
                  <a:pt x="2674" y="2130"/>
                </a:lnTo>
                <a:lnTo>
                  <a:pt x="2692" y="2173"/>
                </a:lnTo>
                <a:lnTo>
                  <a:pt x="2725" y="2173"/>
                </a:lnTo>
                <a:lnTo>
                  <a:pt x="2741" y="2141"/>
                </a:lnTo>
                <a:lnTo>
                  <a:pt x="2701" y="2087"/>
                </a:lnTo>
                <a:lnTo>
                  <a:pt x="2674" y="2055"/>
                </a:lnTo>
                <a:lnTo>
                  <a:pt x="2750" y="2033"/>
                </a:lnTo>
                <a:lnTo>
                  <a:pt x="2816" y="2033"/>
                </a:lnTo>
                <a:lnTo>
                  <a:pt x="2925" y="1986"/>
                </a:lnTo>
                <a:lnTo>
                  <a:pt x="3015" y="2024"/>
                </a:lnTo>
                <a:lnTo>
                  <a:pt x="3015" y="2055"/>
                </a:lnTo>
                <a:lnTo>
                  <a:pt x="3066" y="2055"/>
                </a:lnTo>
                <a:lnTo>
                  <a:pt x="3132" y="2002"/>
                </a:lnTo>
                <a:lnTo>
                  <a:pt x="3282" y="2065"/>
                </a:lnTo>
                <a:lnTo>
                  <a:pt x="3282" y="2194"/>
                </a:lnTo>
                <a:lnTo>
                  <a:pt x="3315" y="2206"/>
                </a:lnTo>
                <a:lnTo>
                  <a:pt x="3348" y="2281"/>
                </a:lnTo>
                <a:lnTo>
                  <a:pt x="3465" y="2366"/>
                </a:lnTo>
                <a:lnTo>
                  <a:pt x="3465" y="2399"/>
                </a:lnTo>
                <a:lnTo>
                  <a:pt x="3507" y="2431"/>
                </a:lnTo>
                <a:lnTo>
                  <a:pt x="3556" y="2387"/>
                </a:lnTo>
                <a:lnTo>
                  <a:pt x="3581" y="2387"/>
                </a:lnTo>
                <a:lnTo>
                  <a:pt x="3590" y="2312"/>
                </a:lnTo>
                <a:lnTo>
                  <a:pt x="3564" y="2173"/>
                </a:lnTo>
                <a:lnTo>
                  <a:pt x="3491" y="2087"/>
                </a:lnTo>
                <a:lnTo>
                  <a:pt x="3491" y="2045"/>
                </a:lnTo>
                <a:lnTo>
                  <a:pt x="3373" y="1916"/>
                </a:lnTo>
                <a:lnTo>
                  <a:pt x="3356" y="1809"/>
                </a:lnTo>
                <a:lnTo>
                  <a:pt x="3481" y="1595"/>
                </a:lnTo>
                <a:lnTo>
                  <a:pt x="3499" y="1531"/>
                </a:lnTo>
                <a:lnTo>
                  <a:pt x="3556" y="1498"/>
                </a:lnTo>
                <a:lnTo>
                  <a:pt x="3556" y="1467"/>
                </a:lnTo>
                <a:lnTo>
                  <a:pt x="3598" y="1402"/>
                </a:lnTo>
                <a:lnTo>
                  <a:pt x="3648" y="1402"/>
                </a:lnTo>
                <a:lnTo>
                  <a:pt x="3689" y="1306"/>
                </a:lnTo>
                <a:lnTo>
                  <a:pt x="3689" y="1241"/>
                </a:lnTo>
                <a:lnTo>
                  <a:pt x="3622" y="1155"/>
                </a:lnTo>
                <a:lnTo>
                  <a:pt x="3656" y="1038"/>
                </a:lnTo>
                <a:lnTo>
                  <a:pt x="3656" y="918"/>
                </a:lnTo>
                <a:lnTo>
                  <a:pt x="3680" y="803"/>
                </a:lnTo>
                <a:lnTo>
                  <a:pt x="3656" y="781"/>
                </a:lnTo>
                <a:lnTo>
                  <a:pt x="3722" y="748"/>
                </a:lnTo>
                <a:lnTo>
                  <a:pt x="3773" y="717"/>
                </a:lnTo>
                <a:lnTo>
                  <a:pt x="3797" y="663"/>
                </a:lnTo>
                <a:lnTo>
                  <a:pt x="3831" y="608"/>
                </a:lnTo>
                <a:lnTo>
                  <a:pt x="3839" y="631"/>
                </a:lnTo>
                <a:lnTo>
                  <a:pt x="3905" y="631"/>
                </a:lnTo>
                <a:lnTo>
                  <a:pt x="3905" y="576"/>
                </a:lnTo>
                <a:lnTo>
                  <a:pt x="3871" y="523"/>
                </a:lnTo>
                <a:lnTo>
                  <a:pt x="3847" y="566"/>
                </a:lnTo>
                <a:lnTo>
                  <a:pt x="3806" y="512"/>
                </a:lnTo>
                <a:lnTo>
                  <a:pt x="3806" y="427"/>
                </a:lnTo>
                <a:lnTo>
                  <a:pt x="3871" y="321"/>
                </a:lnTo>
                <a:lnTo>
                  <a:pt x="3914" y="299"/>
                </a:lnTo>
                <a:lnTo>
                  <a:pt x="3914" y="266"/>
                </a:lnTo>
                <a:lnTo>
                  <a:pt x="3980" y="159"/>
                </a:lnTo>
                <a:lnTo>
                  <a:pt x="3905" y="181"/>
                </a:lnTo>
                <a:lnTo>
                  <a:pt x="3871" y="159"/>
                </a:lnTo>
                <a:lnTo>
                  <a:pt x="3781" y="0"/>
                </a:lnTo>
                <a:lnTo>
                  <a:pt x="3739" y="52"/>
                </a:lnTo>
                <a:lnTo>
                  <a:pt x="3706" y="42"/>
                </a:lnTo>
                <a:lnTo>
                  <a:pt x="3706" y="181"/>
                </a:lnTo>
                <a:lnTo>
                  <a:pt x="3656" y="309"/>
                </a:lnTo>
                <a:lnTo>
                  <a:pt x="3448" y="386"/>
                </a:lnTo>
                <a:lnTo>
                  <a:pt x="3391" y="512"/>
                </a:lnTo>
                <a:lnTo>
                  <a:pt x="3399" y="534"/>
                </a:lnTo>
                <a:lnTo>
                  <a:pt x="3373" y="576"/>
                </a:lnTo>
                <a:lnTo>
                  <a:pt x="3264" y="599"/>
                </a:lnTo>
                <a:lnTo>
                  <a:pt x="3232" y="663"/>
                </a:lnTo>
                <a:lnTo>
                  <a:pt x="3240" y="684"/>
                </a:lnTo>
                <a:lnTo>
                  <a:pt x="3099" y="845"/>
                </a:lnTo>
                <a:lnTo>
                  <a:pt x="3058" y="866"/>
                </a:lnTo>
                <a:lnTo>
                  <a:pt x="3033" y="888"/>
                </a:lnTo>
                <a:lnTo>
                  <a:pt x="2966" y="866"/>
                </a:lnTo>
                <a:lnTo>
                  <a:pt x="3009" y="727"/>
                </a:lnTo>
                <a:lnTo>
                  <a:pt x="2950" y="631"/>
                </a:lnTo>
                <a:lnTo>
                  <a:pt x="2917" y="652"/>
                </a:lnTo>
                <a:lnTo>
                  <a:pt x="2891" y="512"/>
                </a:lnTo>
                <a:lnTo>
                  <a:pt x="2766" y="502"/>
                </a:lnTo>
                <a:lnTo>
                  <a:pt x="2766" y="523"/>
                </a:lnTo>
                <a:lnTo>
                  <a:pt x="2701" y="599"/>
                </a:lnTo>
                <a:lnTo>
                  <a:pt x="2684" y="684"/>
                </a:lnTo>
                <a:lnTo>
                  <a:pt x="2692" y="717"/>
                </a:lnTo>
                <a:lnTo>
                  <a:pt x="2725" y="803"/>
                </a:lnTo>
                <a:lnTo>
                  <a:pt x="2725" y="888"/>
                </a:lnTo>
                <a:lnTo>
                  <a:pt x="2674" y="930"/>
                </a:lnTo>
                <a:lnTo>
                  <a:pt x="2643" y="898"/>
                </a:lnTo>
                <a:lnTo>
                  <a:pt x="2617" y="769"/>
                </a:lnTo>
                <a:lnTo>
                  <a:pt x="2643" y="588"/>
                </a:lnTo>
                <a:lnTo>
                  <a:pt x="2600" y="576"/>
                </a:lnTo>
                <a:lnTo>
                  <a:pt x="2617" y="534"/>
                </a:lnTo>
                <a:lnTo>
                  <a:pt x="2684" y="502"/>
                </a:lnTo>
                <a:lnTo>
                  <a:pt x="2750" y="470"/>
                </a:lnTo>
                <a:lnTo>
                  <a:pt x="2825" y="470"/>
                </a:lnTo>
                <a:lnTo>
                  <a:pt x="2750" y="386"/>
                </a:lnTo>
                <a:lnTo>
                  <a:pt x="2635" y="450"/>
                </a:lnTo>
                <a:lnTo>
                  <a:pt x="2584" y="459"/>
                </a:lnTo>
                <a:lnTo>
                  <a:pt x="2552" y="430"/>
                </a:lnTo>
                <a:lnTo>
                  <a:pt x="2509" y="438"/>
                </a:lnTo>
                <a:lnTo>
                  <a:pt x="2525" y="374"/>
                </a:lnTo>
                <a:lnTo>
                  <a:pt x="2384" y="480"/>
                </a:lnTo>
                <a:lnTo>
                  <a:pt x="2352" y="480"/>
                </a:lnTo>
                <a:lnTo>
                  <a:pt x="2352" y="450"/>
                </a:lnTo>
                <a:lnTo>
                  <a:pt x="2286" y="470"/>
                </a:lnTo>
                <a:lnTo>
                  <a:pt x="2360" y="386"/>
                </a:lnTo>
                <a:lnTo>
                  <a:pt x="2427" y="342"/>
                </a:lnTo>
                <a:lnTo>
                  <a:pt x="2278" y="342"/>
                </a:lnTo>
                <a:lnTo>
                  <a:pt x="2070" y="299"/>
                </a:lnTo>
                <a:lnTo>
                  <a:pt x="1504" y="331"/>
                </a:lnTo>
                <a:lnTo>
                  <a:pt x="915" y="266"/>
                </a:lnTo>
                <a:lnTo>
                  <a:pt x="325" y="117"/>
                </a:lnTo>
                <a:lnTo>
                  <a:pt x="325" y="117"/>
                </a:lnTo>
                <a:close/>
              </a:path>
            </a:pathLst>
          </a:custGeom>
          <a:solidFill>
            <a:srgbClr val="9EB4B2"/>
          </a:solidFill>
          <a:ln w="9525" cap="flat" cmpd="sng">
            <a:solidFill>
              <a:srgbClr val="4A848A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55555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14400" y="4495800"/>
            <a:ext cx="1189038" cy="685800"/>
            <a:chOff x="576" y="2832"/>
            <a:chExt cx="749" cy="432"/>
          </a:xfrm>
        </p:grpSpPr>
        <p:pic>
          <p:nvPicPr>
            <p:cNvPr id="118797" name="Picture 13" descr="NREL Photo 20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930"/>
              <a:ext cx="736" cy="33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798" name="Picture 14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2832"/>
              <a:ext cx="125" cy="132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6388" y="3781425"/>
            <a:ext cx="1217612" cy="671513"/>
            <a:chOff x="337" y="2382"/>
            <a:chExt cx="767" cy="423"/>
          </a:xfrm>
        </p:grpSpPr>
        <p:pic>
          <p:nvPicPr>
            <p:cNvPr id="118800" name="Picture 16" descr="lln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" y="2382"/>
              <a:ext cx="670" cy="42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801" name="Picture 17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" y="2549"/>
              <a:ext cx="125" cy="13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81000" y="2881313"/>
            <a:ext cx="1292225" cy="755650"/>
            <a:chOff x="386" y="1815"/>
            <a:chExt cx="814" cy="476"/>
          </a:xfrm>
        </p:grpSpPr>
        <p:pic>
          <p:nvPicPr>
            <p:cNvPr id="118803" name="Picture 19" descr="02050020-20c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3" y="1815"/>
              <a:ext cx="717" cy="47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804" name="Picture 20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6" y="2034"/>
              <a:ext cx="125" cy="13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19468" name="Group 21"/>
          <p:cNvGrpSpPr>
            <a:grpSpLocks/>
          </p:cNvGrpSpPr>
          <p:nvPr/>
        </p:nvGrpSpPr>
        <p:grpSpPr bwMode="auto">
          <a:xfrm>
            <a:off x="3089275" y="3124200"/>
            <a:ext cx="1254125" cy="893763"/>
            <a:chOff x="1946" y="1968"/>
            <a:chExt cx="790" cy="563"/>
          </a:xfrm>
        </p:grpSpPr>
        <p:pic>
          <p:nvPicPr>
            <p:cNvPr id="118806" name="Picture 22" descr="cols"/>
            <p:cNvPicPr>
              <a:picLocks noChangeAspect="1" noChangeArrowheads="1"/>
            </p:cNvPicPr>
            <p:nvPr/>
          </p:nvPicPr>
          <p:blipFill>
            <a:blip r:embed="rId8">
              <a:lum contrast="16000"/>
            </a:blip>
            <a:srcRect/>
            <a:stretch>
              <a:fillRect/>
            </a:stretch>
          </p:blipFill>
          <p:spPr bwMode="auto">
            <a:xfrm>
              <a:off x="1946" y="1968"/>
              <a:ext cx="790" cy="50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807" name="Picture 23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8" y="2399"/>
              <a:ext cx="1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</p:pic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657600" y="4267200"/>
            <a:ext cx="595313" cy="687388"/>
            <a:chOff x="2304" y="2688"/>
            <a:chExt cx="375" cy="433"/>
          </a:xfrm>
        </p:grpSpPr>
        <p:pic>
          <p:nvPicPr>
            <p:cNvPr id="118809" name="Picture 25" descr="ArtistConcept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04" y="2832"/>
              <a:ext cx="375" cy="28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118810" name="Picture 26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2688"/>
              <a:ext cx="125" cy="132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329113" y="3081338"/>
            <a:ext cx="1157287" cy="601662"/>
            <a:chOff x="2727" y="1941"/>
            <a:chExt cx="729" cy="379"/>
          </a:xfrm>
        </p:grpSpPr>
        <p:pic>
          <p:nvPicPr>
            <p:cNvPr id="118812" name="Picture 28" descr="aerial"/>
            <p:cNvPicPr>
              <a:picLocks noChangeAspect="1" noChangeArrowheads="1"/>
            </p:cNvPicPr>
            <p:nvPr/>
          </p:nvPicPr>
          <p:blipFill>
            <a:blip r:embed="rId10">
              <a:lum contrast="24000"/>
            </a:blip>
            <a:srcRect l="12000" r="-2803" b="31250"/>
            <a:stretch>
              <a:fillRect/>
            </a:stretch>
          </p:blipFill>
          <p:spPr bwMode="auto">
            <a:xfrm>
              <a:off x="2784" y="1941"/>
              <a:ext cx="67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813" name="Picture 29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7" y="2188"/>
              <a:ext cx="125" cy="132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752600" y="3168650"/>
            <a:ext cx="1195388" cy="717550"/>
            <a:chOff x="1215" y="1983"/>
            <a:chExt cx="753" cy="452"/>
          </a:xfrm>
        </p:grpSpPr>
        <p:pic>
          <p:nvPicPr>
            <p:cNvPr id="118815" name="Picture 31" descr="awest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63" y="1983"/>
              <a:ext cx="705" cy="45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816" name="Picture 32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5" y="2291"/>
              <a:ext cx="125" cy="132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165350" y="4054475"/>
            <a:ext cx="1339850" cy="690563"/>
            <a:chOff x="1364" y="2554"/>
            <a:chExt cx="844" cy="435"/>
          </a:xfrm>
        </p:grpSpPr>
        <p:pic>
          <p:nvPicPr>
            <p:cNvPr id="118818" name="Picture 3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64" y="2554"/>
              <a:ext cx="748" cy="4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819" name="Picture 35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83" y="2858"/>
              <a:ext cx="125" cy="13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143375" y="4035425"/>
            <a:ext cx="1144588" cy="465138"/>
            <a:chOff x="2610" y="2542"/>
            <a:chExt cx="721" cy="293"/>
          </a:xfrm>
        </p:grpSpPr>
        <p:pic>
          <p:nvPicPr>
            <p:cNvPr id="118821" name="Picture 37" descr="Best Center0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88" y="2544"/>
              <a:ext cx="643" cy="2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>
                  <a:alpha val="50000"/>
                </a:schemeClr>
              </a:outerShdw>
            </a:effectLst>
          </p:spPr>
        </p:pic>
        <p:pic>
          <p:nvPicPr>
            <p:cNvPr id="118822" name="Picture 38" descr="BD15056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10" y="2542"/>
              <a:ext cx="125" cy="13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8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534400" cy="1023938"/>
          </a:xfrm>
        </p:spPr>
        <p:txBody>
          <a:bodyPr/>
          <a:lstStyle/>
          <a:p>
            <a:r>
              <a:rPr lang="en-US" smtClean="0"/>
              <a:t>Alternative global energy scenarios provide insights into the challenges shaping our  potential energy futures</a:t>
            </a:r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609600" y="1524000"/>
            <a:ext cx="8001000" cy="4191000"/>
            <a:chOff x="384" y="960"/>
            <a:chExt cx="5040" cy="2640"/>
          </a:xfrm>
        </p:grpSpPr>
        <p:pic>
          <p:nvPicPr>
            <p:cNvPr id="21513" name="Picture 4" descr="ELEC_CONS"/>
            <p:cNvPicPr>
              <a:picLocks noChangeAspect="1" noChangeArrowheads="1"/>
            </p:cNvPicPr>
            <p:nvPr/>
          </p:nvPicPr>
          <p:blipFill>
            <a:blip r:embed="rId2">
              <a:lum bright="-2000"/>
            </a:blip>
            <a:srcRect b="4788"/>
            <a:stretch>
              <a:fillRect/>
            </a:stretch>
          </p:blipFill>
          <p:spPr bwMode="auto">
            <a:xfrm>
              <a:off x="384" y="960"/>
              <a:ext cx="5040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2064" y="2880"/>
              <a:ext cx="1008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CCCC"/>
                </a:solidFill>
                <a:cs typeface="Arial" charset="0"/>
              </a:endParaRPr>
            </a:p>
          </p:txBody>
        </p:sp>
      </p:grp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609600" y="56388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7" descr="final-IEO-cover-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3048000"/>
            <a:ext cx="12969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gets_cover 2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652713"/>
            <a:ext cx="13763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weo_2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76600"/>
            <a:ext cx="1366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AEO-pub-cover-2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657600"/>
            <a:ext cx="13795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gtsp2007_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9718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56488" cy="688975"/>
          </a:xfrm>
        </p:spPr>
        <p:txBody>
          <a:bodyPr/>
          <a:lstStyle/>
          <a:p>
            <a:pPr eaLnBrk="1" hangingPunct="1"/>
            <a:r>
              <a:rPr lang="en-US" smtClean="0"/>
              <a:t>Climate impact models suggest changes in Ohio and North America weather patterns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2813" cy="4754563"/>
          </a:xfrm>
        </p:spPr>
        <p:txBody>
          <a:bodyPr/>
          <a:lstStyle/>
          <a:p>
            <a:pPr eaLnBrk="1" hangingPunct="1"/>
            <a:r>
              <a:rPr lang="en-US" smtClean="0"/>
              <a:t>Precipitation will increase in the Mid-West and decline in the Southwest states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Rainfall will increase and snow fall decrease, especially in the Northwest, shifting water availability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Growing seasons lengthen, shifting warmer region plants species northward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Growth rates accelerate as CO</a:t>
            </a:r>
            <a:r>
              <a:rPr lang="en-US" baseline="-25000" smtClean="0"/>
              <a:t>2</a:t>
            </a:r>
            <a:r>
              <a:rPr lang="en-US" smtClean="0"/>
              <a:t> concentration increases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Hurricanes will become less frequent, but substantially more intense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Storm activity increases in intensity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4906963"/>
            <a:ext cx="3429000" cy="16779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b="1" u="sng" smtClean="0">
              <a:latin typeface="Arial Narrow" pitchFamily="34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sz="2000" b="1" smtClean="0">
                <a:latin typeface="Arial Narrow" pitchFamily="34" charset="0"/>
              </a:rPr>
              <a:t>Rate of reductions</a:t>
            </a:r>
          </a:p>
          <a:p>
            <a:pPr eaLnBrk="1" hangingPunct="1">
              <a:spcBef>
                <a:spcPct val="25000"/>
              </a:spcBef>
            </a:pPr>
            <a:r>
              <a:rPr lang="en-US" sz="2000" b="1" smtClean="0">
                <a:latin typeface="Arial Narrow" pitchFamily="34" charset="0"/>
              </a:rPr>
              <a:t>Early action incentives</a:t>
            </a:r>
          </a:p>
          <a:p>
            <a:pPr eaLnBrk="1" hangingPunct="1">
              <a:spcBef>
                <a:spcPct val="25000"/>
              </a:spcBef>
            </a:pPr>
            <a:r>
              <a:rPr lang="en-US" sz="2000" b="1" smtClean="0">
                <a:latin typeface="Arial Narrow" pitchFamily="34" charset="0"/>
              </a:rPr>
              <a:t>Scope of coverage</a:t>
            </a:r>
          </a:p>
          <a:p>
            <a:pPr eaLnBrk="1" hangingPunct="1">
              <a:spcBef>
                <a:spcPct val="25000"/>
              </a:spcBef>
            </a:pPr>
            <a:r>
              <a:rPr lang="en-US" sz="2000" b="1" smtClean="0">
                <a:latin typeface="Arial Narrow" pitchFamily="34" charset="0"/>
              </a:rPr>
              <a:t>Base year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25" y="4891088"/>
            <a:ext cx="4143375" cy="16621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2000" b="1" smtClean="0">
              <a:latin typeface="Arial Narrow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b="1" smtClean="0">
                <a:latin typeface="Arial Narrow" pitchFamily="34" charset="0"/>
              </a:rPr>
              <a:t>Carbon credit allocation / auction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b="1" smtClean="0">
                <a:latin typeface="Arial Narrow" pitchFamily="34" charset="0"/>
              </a:rPr>
              <a:t>Impact reduction credits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b="1" smtClean="0">
                <a:latin typeface="Arial Narrow" pitchFamily="34" charset="0"/>
              </a:rPr>
              <a:t>Technology investment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b="1" smtClean="0">
                <a:latin typeface="Arial Narrow" pitchFamily="34" charset="0"/>
              </a:rPr>
              <a:t>International linkage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2209800" y="1295400"/>
            <a:ext cx="6731000" cy="3598863"/>
            <a:chOff x="1392" y="816"/>
            <a:chExt cx="4240" cy="2267"/>
          </a:xfrm>
        </p:grpSpPr>
        <p:pic>
          <p:nvPicPr>
            <p:cNvPr id="188421" name="Picture 5" descr="scan0002"/>
            <p:cNvPicPr>
              <a:picLocks noChangeAspect="1" noChangeArrowheads="1"/>
            </p:cNvPicPr>
            <p:nvPr/>
          </p:nvPicPr>
          <p:blipFill>
            <a:blip r:embed="rId3">
              <a:lum bright="-42000" contrast="78000"/>
            </a:blip>
            <a:srcRect/>
            <a:stretch>
              <a:fillRect/>
            </a:stretch>
          </p:blipFill>
          <p:spPr bwMode="auto">
            <a:xfrm>
              <a:off x="1392" y="816"/>
              <a:ext cx="4240" cy="22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</p:pic>
        <p:sp>
          <p:nvSpPr>
            <p:cNvPr id="23588" name="Rectangle 6"/>
            <p:cNvSpPr>
              <a:spLocks noChangeArrowheads="1"/>
            </p:cNvSpPr>
            <p:nvPr/>
          </p:nvSpPr>
          <p:spPr bwMode="auto">
            <a:xfrm rot="1277513">
              <a:off x="3025" y="1913"/>
              <a:ext cx="2074" cy="169"/>
            </a:xfrm>
            <a:prstGeom prst="rect">
              <a:avLst/>
            </a:prstGeom>
            <a:gradFill rotWithShape="0">
              <a:gsLst>
                <a:gs pos="0">
                  <a:srgbClr val="CCCCFF">
                    <a:alpha val="37000"/>
                  </a:srgbClr>
                </a:gs>
                <a:gs pos="100000">
                  <a:srgbClr val="D9D9FF">
                    <a:alpha val="37000"/>
                  </a:srgbClr>
                </a:gs>
              </a:gsLst>
              <a:lin ang="5400000" scaled="1"/>
            </a:gradFill>
            <a:ln w="12700" cap="rnd" algn="ctr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3589" name="Rectangle 7"/>
            <p:cNvSpPr>
              <a:spLocks noChangeArrowheads="1"/>
            </p:cNvSpPr>
            <p:nvPr/>
          </p:nvSpPr>
          <p:spPr bwMode="auto">
            <a:xfrm rot="-714089">
              <a:off x="3024" y="1443"/>
              <a:ext cx="282" cy="18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3590" name="Oval 8"/>
            <p:cNvSpPr>
              <a:spLocks noChangeArrowheads="1"/>
            </p:cNvSpPr>
            <p:nvPr/>
          </p:nvSpPr>
          <p:spPr bwMode="auto">
            <a:xfrm>
              <a:off x="4944" y="230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F0F4FA"/>
                </a:gs>
                <a:gs pos="100000">
                  <a:srgbClr val="D3DFF1"/>
                </a:gs>
              </a:gsLst>
              <a:lin ang="5400000" scaled="1"/>
            </a:gradFill>
            <a:ln w="28575" algn="ctr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3591" name="Text Box 9"/>
            <p:cNvSpPr txBox="1">
              <a:spLocks noChangeArrowheads="1"/>
            </p:cNvSpPr>
            <p:nvPr/>
          </p:nvSpPr>
          <p:spPr bwMode="auto">
            <a:xfrm>
              <a:off x="4992" y="2352"/>
              <a:ext cx="509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/>
                <a:t>Markey iCAP</a:t>
              </a:r>
            </a:p>
          </p:txBody>
        </p:sp>
        <p:sp>
          <p:nvSpPr>
            <p:cNvPr id="23592" name="Rectangle 10"/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rect">
              <a:avLst/>
            </a:prstGeom>
            <a:gradFill rotWithShape="0">
              <a:gsLst>
                <a:gs pos="0">
                  <a:srgbClr val="BB77FF">
                    <a:alpha val="26999"/>
                  </a:srgbClr>
                </a:gs>
                <a:gs pos="100000">
                  <a:srgbClr val="9933FF">
                    <a:alpha val="25000"/>
                  </a:srgbClr>
                </a:gs>
              </a:gsLst>
              <a:lin ang="5400000" scaled="1"/>
            </a:gradFill>
            <a:ln w="12700" cap="rnd" algn="ctr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152400" y="1066800"/>
            <a:ext cx="990600" cy="1438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98039"/>
                  <a:invGamma/>
                </a:schemeClr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110TH CONGRESS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1ST SESSION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S. 139</a:t>
            </a:r>
            <a:endParaRPr lang="en-US" altLang="ja-JP" sz="10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program to decrease emissions of greenhouse gases, and for other purposes.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_____________________________________________</a:t>
            </a: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r>
              <a:rPr lang="en-US" altLang="ja-JP" sz="3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IN THE SENATE OF THE UNITED STATES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OCTOBER 18, 2007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Mr. LIEBERMAN (for himself, Mr. WARNER, Mr. HARKIN, Mr. COLEMAN, Mrs.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DOLE, Ms. COLLINS, Mr. CARDIN, Ms. KLOBUCHAR, and Mr. CASEY) introduced</a:t>
            </a:r>
          </a:p>
          <a:p>
            <a:pPr lvl="1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the following bill; which was read twice and referred to the Committee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on Environment and Public Works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BILL</a:t>
            </a: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.</a:t>
            </a:r>
          </a:p>
          <a:p>
            <a:pPr algn="ctr">
              <a:defRPr/>
            </a:pPr>
            <a:r>
              <a:rPr lang="en-US" altLang="ja-JP" sz="4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 a program to decrease emissions of greenhouse gases, and for other purposes</a:t>
            </a:r>
          </a:p>
          <a:p>
            <a:pPr algn="ctr">
              <a:defRPr/>
            </a:pPr>
            <a:endParaRPr lang="en-US" sz="1400"/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228600" y="1371600"/>
            <a:ext cx="990600" cy="1438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98039"/>
                  <a:invGamma/>
                </a:schemeClr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110TH CONGRESS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1ST SESSION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S. 2191</a:t>
            </a:r>
            <a:endParaRPr lang="en-US" altLang="ja-JP" sz="10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program to decrease emissions of greenhouse gases, and for other purposes.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_____________________________________________</a:t>
            </a: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r>
              <a:rPr lang="en-US" altLang="ja-JP" sz="3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IN THE SENATE OF THE UNITED STATES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OCTOBER 18, 2007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Mr. LIEBERMAN (for himself, Mr. WARNER, Mr. HARKIN, Mr. COLEMAN, Mrs.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DOLE, Ms. COLLINS, Mr. CARDIN, Ms. KLOBUCHAR, and Mr. CASEY) introduced</a:t>
            </a:r>
          </a:p>
          <a:p>
            <a:pPr lvl="1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the following bill; which was read twice and referred to the Committee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on Environment and Public Works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BILL</a:t>
            </a: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.</a:t>
            </a:r>
          </a:p>
          <a:p>
            <a:pPr algn="ctr">
              <a:defRPr/>
            </a:pPr>
            <a:r>
              <a:rPr lang="en-US" altLang="ja-JP" sz="4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 a program to decrease emissions of greenhouse gases, and for other purposes</a:t>
            </a:r>
          </a:p>
          <a:p>
            <a:pPr algn="ctr">
              <a:defRPr/>
            </a:pPr>
            <a:endParaRPr lang="en-US" sz="1400"/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304800" y="1828800"/>
            <a:ext cx="990600" cy="1438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110TH CONGRESS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1ST SESSION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S. 3036</a:t>
            </a:r>
            <a:endParaRPr lang="en-US" altLang="ja-JP" sz="10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program to decrease emissions of greenhouse gases, and for other purposes.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_____________________________________________</a:t>
            </a: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r>
              <a:rPr lang="en-US" altLang="ja-JP" sz="3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IN THE SENATE OF THE UNITED STATES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OCTOBER 18, 2007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Mr. LIEBERMAN (for himself, Mr. WARNER, Mr. HARKIN, Mr. COLEMAN, Mrs.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DOLE, Ms. COLLINS, Mr. CARDIN, Ms. KLOBUCHAR, and Mr. CASEY) introduced</a:t>
            </a:r>
          </a:p>
          <a:p>
            <a:pPr lvl="1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the following bill; which was read twice and referred to the Committee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on Environment and Public Works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BILL</a:t>
            </a: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.</a:t>
            </a:r>
          </a:p>
          <a:p>
            <a:pPr algn="ctr">
              <a:defRPr/>
            </a:pPr>
            <a:r>
              <a:rPr lang="en-US" altLang="ja-JP" sz="4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 a program to decrease emissions of greenhouse gases, and for other purposes</a:t>
            </a:r>
          </a:p>
          <a:p>
            <a:pPr algn="ctr">
              <a:defRPr/>
            </a:pPr>
            <a:endParaRPr lang="en-US" sz="1400"/>
          </a:p>
        </p:txBody>
      </p:sp>
      <p:grpSp>
        <p:nvGrpSpPr>
          <p:cNvPr id="23559" name="Group 14"/>
          <p:cNvGrpSpPr>
            <a:grpSpLocks/>
          </p:cNvGrpSpPr>
          <p:nvPr/>
        </p:nvGrpSpPr>
        <p:grpSpPr bwMode="auto">
          <a:xfrm>
            <a:off x="381000" y="2286000"/>
            <a:ext cx="990600" cy="1590675"/>
            <a:chOff x="624" y="2268"/>
            <a:chExt cx="624" cy="1002"/>
          </a:xfrm>
        </p:grpSpPr>
        <p:sp>
          <p:nvSpPr>
            <p:cNvPr id="188431" name="Rectangle 15"/>
            <p:cNvSpPr>
              <a:spLocks noChangeArrowheads="1"/>
            </p:cNvSpPr>
            <p:nvPr/>
          </p:nvSpPr>
          <p:spPr bwMode="auto">
            <a:xfrm>
              <a:off x="624" y="2268"/>
              <a:ext cx="624" cy="100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110TH CONGRESS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1ST SESSION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0" b="1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HR 6186. _____</a:t>
              </a:r>
              <a:endParaRPr lang="en-US" altLang="ja-JP" sz="10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To direct the Administrator of the Environmental Protection Agency to establish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a program to decrease emissions of greenhouse gases, and for other purposes.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_____________________________________________</a:t>
              </a: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3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IN THE SENATE OF THE UNITED STATES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OCTOBER 18, 2007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Mr. LIEBERMAN (for himself, Mr. WARNER, Mr. HARKIN, Mr. COLEMAN, Mrs.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DOLE, Ms. COLLINS, Mr. CARDIN, Ms. KLOBUCHAR, and Mr. CASEY) introduced</a:t>
              </a:r>
            </a:p>
            <a:p>
              <a:pPr lvl="1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the following bill; which was read twice and referred to the Committee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on Environment and Public Works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___________________________________________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800" b="1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A BILL</a:t>
              </a:r>
              <a:r>
                <a:rPr lang="en-US" altLang="ja-JP" sz="12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.</a:t>
              </a:r>
            </a:p>
            <a:p>
              <a:pPr algn="ctr">
                <a:defRPr/>
              </a:pPr>
              <a:r>
                <a:rPr lang="en-US" altLang="ja-JP" sz="4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To direct the Administrator of the Environmental Protection Agency to establish a program to decrease emissions of greenhouse gases, and for other purposes</a:t>
              </a:r>
            </a:p>
            <a:p>
              <a:pPr algn="ctr">
                <a:defRPr/>
              </a:pPr>
              <a:endParaRPr lang="en-US" sz="1400"/>
            </a:p>
          </p:txBody>
        </p:sp>
        <p:pic>
          <p:nvPicPr>
            <p:cNvPr id="23586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H="1" flipV="1">
              <a:off x="672" y="2457"/>
              <a:ext cx="558" cy="1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188433" name="Rectangle 17"/>
          <p:cNvSpPr>
            <a:spLocks noChangeArrowheads="1"/>
          </p:cNvSpPr>
          <p:nvPr/>
        </p:nvSpPr>
        <p:spPr bwMode="auto">
          <a:xfrm>
            <a:off x="533400" y="2828925"/>
            <a:ext cx="990600" cy="1438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110TH CONGRESS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1ST SESSION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S._____</a:t>
            </a:r>
            <a:endParaRPr lang="en-US" altLang="ja-JP" sz="10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program to decrease emissions of greenhouse gases, and for other purposes.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_____________________________________________</a:t>
            </a: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r>
              <a:rPr lang="en-US" altLang="ja-JP" sz="3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IN THE SENATE OF THE UNITED STATES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OCTOBER 18, 2007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Mr. LIEBERMAN (for himself, Mr. WARNER, Mr. HARKIN, Mr. COLEMAN, Mrs.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DOLE, Ms. COLLINS, Mr. CARDIN, Ms. KLOBUCHAR, and Mr. CASEY) introduced</a:t>
            </a:r>
          </a:p>
          <a:p>
            <a:pPr lvl="1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the following bill; which was read twice and referred to the Committee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on Environment and Public Works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 BILL</a:t>
            </a: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.</a:t>
            </a:r>
          </a:p>
          <a:p>
            <a:pPr algn="ctr">
              <a:defRPr/>
            </a:pPr>
            <a:r>
              <a:rPr lang="en-US" altLang="ja-JP" sz="4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 a program to decrease emissions of greenhouse gases, and for other purposes</a:t>
            </a:r>
          </a:p>
          <a:p>
            <a:pPr algn="ctr">
              <a:defRPr/>
            </a:pPr>
            <a:endParaRPr lang="en-US" sz="1400"/>
          </a:p>
        </p:txBody>
      </p:sp>
      <p:sp>
        <p:nvSpPr>
          <p:cNvPr id="23561" name="Text Box 18"/>
          <p:cNvSpPr txBox="1">
            <a:spLocks noChangeArrowheads="1"/>
          </p:cNvSpPr>
          <p:nvPr/>
        </p:nvSpPr>
        <p:spPr bwMode="auto">
          <a:xfrm>
            <a:off x="1120775" y="1143000"/>
            <a:ext cx="979488" cy="198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00" b="1"/>
              <a:t>McCain-Lieberman</a:t>
            </a:r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1295400" y="1447800"/>
            <a:ext cx="6572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b="1"/>
              <a:t>Lieberman-Warner</a:t>
            </a:r>
          </a:p>
        </p:txBody>
      </p:sp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1371600" y="1905000"/>
            <a:ext cx="457200" cy="198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b="1"/>
              <a:t>Boxer</a:t>
            </a:r>
          </a:p>
        </p:txBody>
      </p:sp>
      <p:sp>
        <p:nvSpPr>
          <p:cNvPr id="23564" name="Text Box 21"/>
          <p:cNvSpPr txBox="1">
            <a:spLocks noChangeArrowheads="1"/>
          </p:cNvSpPr>
          <p:nvPr/>
        </p:nvSpPr>
        <p:spPr bwMode="auto">
          <a:xfrm>
            <a:off x="1447800" y="2438400"/>
            <a:ext cx="533400" cy="198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b="1"/>
              <a:t>Markey</a:t>
            </a:r>
          </a:p>
        </p:txBody>
      </p:sp>
      <p:sp>
        <p:nvSpPr>
          <p:cNvPr id="23565" name="Text Box 22"/>
          <p:cNvSpPr txBox="1">
            <a:spLocks noChangeArrowheads="1"/>
          </p:cNvSpPr>
          <p:nvPr/>
        </p:nvSpPr>
        <p:spPr bwMode="auto">
          <a:xfrm>
            <a:off x="1524000" y="2895600"/>
            <a:ext cx="685800" cy="198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700" b="1"/>
              <a:t>Voinovich</a:t>
            </a:r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762000" y="3286125"/>
            <a:ext cx="990600" cy="1438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110TH CONGRESS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1ST SESSION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HR._____</a:t>
            </a:r>
            <a:endParaRPr lang="en-US" altLang="ja-JP" sz="10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program to decrease emissions of greenhouse gases, and for other purposes.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_____________________________________________</a:t>
            </a: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latin typeface="Times New Roman" pitchFamily="18" charset="0"/>
              <a:ea typeface="MS Mincho" charset="-128"/>
            </a:endParaRPr>
          </a:p>
          <a:p>
            <a:pPr algn="ctr">
              <a:defRPr/>
            </a:pPr>
            <a:r>
              <a:rPr lang="en-US" altLang="ja-JP" sz="3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IN THE SENATE OF THE UNITED STATES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OCTOBER 18, 2007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Mr. LIEBERMAN (for himself, Mr. WARNER, Mr. HARKIN, Mr. COLEMAN, Mrs.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DOLE, Ms. COLLINS, Mr. CARDIN, Ms. KLOBUCHAR, and Mr. CASEY) introduced</a:t>
            </a:r>
          </a:p>
          <a:p>
            <a:pPr lvl="1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the following bill; which was read twice and referred to the Committee</a:t>
            </a: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on Environment and Public Works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___________________________________________</a:t>
            </a:r>
            <a:endParaRPr lang="en-US" altLang="ja-JP" sz="100">
              <a:solidFill>
                <a:srgbClr val="000000"/>
              </a:solidFill>
              <a:ea typeface="MS Mincho" charset="-128"/>
            </a:endParaRPr>
          </a:p>
          <a:p>
            <a:pPr algn="ctr">
              <a:defRPr/>
            </a:pPr>
            <a:r>
              <a:rPr lang="en-US" altLang="ja-JP" sz="800" b="1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A  BILL</a:t>
            </a: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.</a:t>
            </a:r>
          </a:p>
          <a:p>
            <a:pPr algn="ctr">
              <a:defRPr/>
            </a:pPr>
            <a:r>
              <a:rPr lang="en-US" altLang="ja-JP" sz="400">
                <a:solidFill>
                  <a:srgbClr val="000000"/>
                </a:solidFill>
                <a:latin typeface="Times New Roman" pitchFamily="18" charset="0"/>
                <a:ea typeface="MS Mincho" charset="-128"/>
              </a:rPr>
              <a:t>To direct the Administrator of the Environmental Protection Agency to establish a program to decrease emissions of greenhouse gases, and for other purposes</a:t>
            </a:r>
          </a:p>
          <a:p>
            <a:pPr algn="ctr">
              <a:defRPr/>
            </a:pPr>
            <a:endParaRPr lang="en-US" sz="1400"/>
          </a:p>
        </p:txBody>
      </p:sp>
      <p:sp>
        <p:nvSpPr>
          <p:cNvPr id="23567" name="Text Box 24"/>
          <p:cNvSpPr txBox="1">
            <a:spLocks noChangeArrowheads="1"/>
          </p:cNvSpPr>
          <p:nvPr/>
        </p:nvSpPr>
        <p:spPr bwMode="auto">
          <a:xfrm>
            <a:off x="152400" y="4343400"/>
            <a:ext cx="685800" cy="198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700" b="1"/>
              <a:t>Boucher</a:t>
            </a:r>
          </a:p>
        </p:txBody>
      </p:sp>
      <p:sp>
        <p:nvSpPr>
          <p:cNvPr id="23568" name="Rectangle 25"/>
          <p:cNvSpPr>
            <a:spLocks noChangeArrowheads="1"/>
          </p:cNvSpPr>
          <p:nvPr/>
        </p:nvSpPr>
        <p:spPr bwMode="auto">
          <a:xfrm>
            <a:off x="141288" y="311150"/>
            <a:ext cx="88503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/>
              <a:t>Responding to climate change will drive </a:t>
            </a:r>
            <a:br>
              <a:rPr lang="en-US" sz="2800" b="1"/>
            </a:br>
            <a:r>
              <a:rPr lang="en-US" sz="2800" b="1"/>
              <a:t>dramatic changes in industrial and energy systems</a:t>
            </a:r>
          </a:p>
        </p:txBody>
      </p:sp>
      <p:sp>
        <p:nvSpPr>
          <p:cNvPr id="23569" name="Text Box 26"/>
          <p:cNvSpPr txBox="1">
            <a:spLocks noChangeArrowheads="1"/>
          </p:cNvSpPr>
          <p:nvPr/>
        </p:nvSpPr>
        <p:spPr bwMode="auto">
          <a:xfrm>
            <a:off x="1917700" y="4876800"/>
            <a:ext cx="722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Arial Narrow" pitchFamily="34" charset="0"/>
              </a:rPr>
              <a:t>Key Factors / Variables in Stabilizing Atmospheric CO</a:t>
            </a:r>
            <a:r>
              <a:rPr lang="en-US" sz="2000" b="1" baseline="-25000">
                <a:latin typeface="Arial Narrow" pitchFamily="34" charset="0"/>
              </a:rPr>
              <a:t>2</a:t>
            </a:r>
            <a:r>
              <a:rPr lang="en-US" sz="2000" b="1" u="sng">
                <a:latin typeface="Arial Narrow" pitchFamily="34" charset="0"/>
              </a:rPr>
              <a:t> Concentrations </a:t>
            </a:r>
          </a:p>
        </p:txBody>
      </p:sp>
      <p:grpSp>
        <p:nvGrpSpPr>
          <p:cNvPr id="23570" name="Group 27"/>
          <p:cNvGrpSpPr>
            <a:grpSpLocks/>
          </p:cNvGrpSpPr>
          <p:nvPr/>
        </p:nvGrpSpPr>
        <p:grpSpPr bwMode="auto">
          <a:xfrm>
            <a:off x="4191000" y="2667000"/>
            <a:ext cx="3771900" cy="1422400"/>
            <a:chOff x="2640" y="1680"/>
            <a:chExt cx="2376" cy="896"/>
          </a:xfrm>
        </p:grpSpPr>
        <p:sp>
          <p:nvSpPr>
            <p:cNvPr id="23574" name="Line 28"/>
            <p:cNvSpPr>
              <a:spLocks noChangeShapeType="1"/>
            </p:cNvSpPr>
            <p:nvPr/>
          </p:nvSpPr>
          <p:spPr bwMode="auto">
            <a:xfrm flipH="1">
              <a:off x="2784" y="1728"/>
              <a:ext cx="0" cy="67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Text Box 29"/>
            <p:cNvSpPr txBox="1">
              <a:spLocks noChangeArrowheads="1"/>
            </p:cNvSpPr>
            <p:nvPr/>
          </p:nvSpPr>
          <p:spPr bwMode="auto">
            <a:xfrm>
              <a:off x="2640" y="2432"/>
              <a:ext cx="2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006600"/>
                  </a:solidFill>
                </a:rPr>
                <a:t>2005</a:t>
              </a:r>
            </a:p>
          </p:txBody>
        </p:sp>
        <p:sp>
          <p:nvSpPr>
            <p:cNvPr id="23576" name="Text Box 30"/>
            <p:cNvSpPr txBox="1">
              <a:spLocks noChangeArrowheads="1"/>
            </p:cNvSpPr>
            <p:nvPr/>
          </p:nvSpPr>
          <p:spPr bwMode="auto">
            <a:xfrm>
              <a:off x="3024" y="1948"/>
              <a:ext cx="629" cy="1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006600"/>
                  </a:solidFill>
                </a:rPr>
                <a:t>Waxman-Markey</a:t>
              </a:r>
            </a:p>
          </p:txBody>
        </p:sp>
        <p:sp>
          <p:nvSpPr>
            <p:cNvPr id="23577" name="Line 31"/>
            <p:cNvSpPr>
              <a:spLocks noChangeShapeType="1"/>
            </p:cNvSpPr>
            <p:nvPr/>
          </p:nvSpPr>
          <p:spPr bwMode="auto">
            <a:xfrm flipV="1">
              <a:off x="2784" y="1680"/>
              <a:ext cx="240" cy="48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32"/>
            <p:cNvSpPr>
              <a:spLocks noChangeShapeType="1"/>
            </p:cNvSpPr>
            <p:nvPr/>
          </p:nvSpPr>
          <p:spPr bwMode="auto">
            <a:xfrm>
              <a:off x="3024" y="1680"/>
              <a:ext cx="1968" cy="67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AutoShape 33"/>
            <p:cNvSpPr>
              <a:spLocks noChangeArrowheads="1"/>
            </p:cNvSpPr>
            <p:nvPr/>
          </p:nvSpPr>
          <p:spPr bwMode="auto">
            <a:xfrm>
              <a:off x="3120" y="1680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0" name="AutoShape 34"/>
            <p:cNvSpPr>
              <a:spLocks noChangeArrowheads="1"/>
            </p:cNvSpPr>
            <p:nvPr/>
          </p:nvSpPr>
          <p:spPr bwMode="auto">
            <a:xfrm>
              <a:off x="4008" y="1992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1" name="AutoShape 35"/>
            <p:cNvSpPr>
              <a:spLocks noChangeArrowheads="1"/>
            </p:cNvSpPr>
            <p:nvPr/>
          </p:nvSpPr>
          <p:spPr bwMode="auto">
            <a:xfrm>
              <a:off x="4968" y="2304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2" name="Oval 36"/>
            <p:cNvSpPr>
              <a:spLocks noChangeArrowheads="1"/>
            </p:cNvSpPr>
            <p:nvPr/>
          </p:nvSpPr>
          <p:spPr bwMode="auto">
            <a:xfrm>
              <a:off x="2736" y="1680"/>
              <a:ext cx="96" cy="96"/>
            </a:xfrm>
            <a:prstGeom prst="ellips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83" name="AutoShape 37"/>
            <p:cNvSpPr>
              <a:spLocks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diamond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6600"/>
                </a:solidFill>
              </a:endParaRPr>
            </a:p>
          </p:txBody>
        </p:sp>
        <p:sp>
          <p:nvSpPr>
            <p:cNvPr id="23584" name="Text Box 38"/>
            <p:cNvSpPr txBox="1">
              <a:spLocks noChangeArrowheads="1"/>
            </p:cNvSpPr>
            <p:nvPr/>
          </p:nvSpPr>
          <p:spPr bwMode="auto">
            <a:xfrm>
              <a:off x="3168" y="2248"/>
              <a:ext cx="594" cy="122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 b="1">
                  <a:solidFill>
                    <a:srgbClr val="006600"/>
                  </a:solidFill>
                </a:rPr>
                <a:t>First Auctions - 2011</a:t>
              </a:r>
            </a:p>
          </p:txBody>
        </p:sp>
      </p:grpSp>
      <p:grpSp>
        <p:nvGrpSpPr>
          <p:cNvPr id="23571" name="Group 42"/>
          <p:cNvGrpSpPr>
            <a:grpSpLocks/>
          </p:cNvGrpSpPr>
          <p:nvPr/>
        </p:nvGrpSpPr>
        <p:grpSpPr bwMode="auto">
          <a:xfrm>
            <a:off x="228600" y="3743325"/>
            <a:ext cx="1676400" cy="1544638"/>
            <a:chOff x="144" y="2358"/>
            <a:chExt cx="1056" cy="973"/>
          </a:xfrm>
        </p:grpSpPr>
        <p:sp>
          <p:nvSpPr>
            <p:cNvPr id="188455" name="Rectangle 39"/>
            <p:cNvSpPr>
              <a:spLocks noChangeArrowheads="1"/>
            </p:cNvSpPr>
            <p:nvPr/>
          </p:nvSpPr>
          <p:spPr bwMode="auto">
            <a:xfrm>
              <a:off x="576" y="2358"/>
              <a:ext cx="624" cy="90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110TH CONGRESS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1ST SESSION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0" b="1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HR.__2454___</a:t>
              </a:r>
              <a:endParaRPr lang="en-US" altLang="ja-JP" sz="10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To direct the Administrator of the Environmental Protection Agency to establish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a program to decrease emissions of greenhouse gases, and for other purposes.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_____________________________________________</a:t>
              </a: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latin typeface="Times New Roman" pitchFamily="18" charset="0"/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3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IN THE HOUSE OF THE UNITED STATES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OCTOBER 18, 2007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Mr. LIEBERMAN (for himself, Mr. WARNER, Mr. HARKIN, Mr. COLEMAN, Mrs.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DOLE, Ms. COLLINS, Mr. CARDIN, Ms. KLOBUCHAR, and Mr. CASEY) introduced</a:t>
              </a:r>
            </a:p>
            <a:p>
              <a:pPr lvl="1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the following bill; which was read twice and referred to the Committee</a:t>
              </a: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on Environment and Public Works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1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___________________________________________</a:t>
              </a:r>
              <a:endParaRPr lang="en-US" altLang="ja-JP" sz="100">
                <a:solidFill>
                  <a:srgbClr val="000000"/>
                </a:solidFill>
                <a:ea typeface="MS Mincho" charset="-128"/>
              </a:endParaRPr>
            </a:p>
            <a:p>
              <a:pPr algn="ctr">
                <a:defRPr/>
              </a:pPr>
              <a:r>
                <a:rPr lang="en-US" altLang="ja-JP" sz="800" b="1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A  BILL</a:t>
              </a:r>
              <a:r>
                <a:rPr lang="en-US" altLang="ja-JP" sz="12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.</a:t>
              </a:r>
            </a:p>
            <a:p>
              <a:pPr algn="ctr">
                <a:defRPr/>
              </a:pPr>
              <a:r>
                <a:rPr lang="en-US" altLang="ja-JP" sz="400">
                  <a:solidFill>
                    <a:srgbClr val="000000"/>
                  </a:solidFill>
                  <a:latin typeface="Times New Roman" pitchFamily="18" charset="0"/>
                  <a:ea typeface="MS Mincho" charset="-128"/>
                </a:rPr>
                <a:t>To direct the Administrator of the Environmental Protection Agency to establish a program to decrease emissions of greenhouse gases, and for other purposes</a:t>
              </a:r>
            </a:p>
            <a:p>
              <a:pPr algn="ctr">
                <a:defRPr/>
              </a:pPr>
              <a:endParaRPr lang="en-US" sz="1400"/>
            </a:p>
          </p:txBody>
        </p:sp>
        <p:sp>
          <p:nvSpPr>
            <p:cNvPr id="23573" name="Text Box 40"/>
            <p:cNvSpPr txBox="1">
              <a:spLocks noChangeArrowheads="1"/>
            </p:cNvSpPr>
            <p:nvPr/>
          </p:nvSpPr>
          <p:spPr bwMode="auto">
            <a:xfrm>
              <a:off x="144" y="3072"/>
              <a:ext cx="432" cy="2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 b="1"/>
                <a:t>Waxman-Markey</a:t>
              </a:r>
            </a:p>
            <a:p>
              <a:pPr algn="ctr"/>
              <a:endParaRPr lang="en-US" sz="700" b="1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17170" y="4884420"/>
            <a:ext cx="8926830" cy="393192"/>
          </a:xfrm>
          <a:prstGeom prst="rect">
            <a:avLst/>
          </a:prstGeom>
          <a:gradFill rotWithShape="0">
            <a:gsLst>
              <a:gs pos="0">
                <a:srgbClr val="D3DFF1">
                  <a:gamma/>
                  <a:tint val="33333"/>
                  <a:invGamma/>
                </a:srgbClr>
              </a:gs>
              <a:gs pos="100000">
                <a:srgbClr val="D3DFF1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17170" y="1085850"/>
            <a:ext cx="8926830" cy="393192"/>
          </a:xfrm>
          <a:prstGeom prst="rect">
            <a:avLst/>
          </a:prstGeom>
          <a:gradFill flip="none" rotWithShape="1">
            <a:gsLst>
              <a:gs pos="58000">
                <a:schemeClr val="accent1">
                  <a:lumMod val="75000"/>
                  <a:alpha val="67000"/>
                </a:schemeClr>
              </a:gs>
              <a:gs pos="100000">
                <a:srgbClr val="D3DFF1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713" y="1138238"/>
            <a:ext cx="8710612" cy="52990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US Senate: Kerry-Graham-Lieberman draft outline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/>
              <a:t>Economy wide “cap &amp; trade is dead” in House and Senate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/>
              <a:t>Shifting to “staged progressive implementation” with “tightly regulated” carbon trading, with timelines varying across industries</a:t>
            </a:r>
          </a:p>
          <a:p>
            <a:pPr marL="228600" lvl="1" indent="-228600">
              <a:spcBef>
                <a:spcPts val="600"/>
              </a:spcBef>
              <a:buFontTx/>
              <a:buChar char="•"/>
              <a:defRPr/>
            </a:pPr>
            <a:r>
              <a:rPr lang="en-US" sz="2200" dirty="0" smtClean="0"/>
              <a:t>Large point source emitters (i.e. utilities) to be “first to be regulated”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/>
              <a:t>Uncertain time to regulation of major industrial emitters:“3 to 10 years from implementation”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/>
              <a:t>Proposing carbon tax on fuels for transportation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/>
              <a:t>House staff open to replacement for Waxman-Markey bill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/>
              <a:t>Legislation concepts favorably received by industry associations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EPA Regulation Outlook</a:t>
            </a:r>
          </a:p>
          <a:p>
            <a:pPr>
              <a:spcBef>
                <a:spcPts val="400"/>
              </a:spcBef>
              <a:defRPr/>
            </a:pPr>
            <a:r>
              <a:rPr lang="en-US" sz="2200" dirty="0" smtClean="0"/>
              <a:t>Discussions with Senate ongoing</a:t>
            </a:r>
          </a:p>
          <a:p>
            <a:pPr>
              <a:spcBef>
                <a:spcPts val="400"/>
              </a:spcBef>
              <a:defRPr/>
            </a:pPr>
            <a:r>
              <a:rPr lang="en-US" sz="2200" dirty="0" smtClean="0"/>
              <a:t>Focus on Title 5 major emitters: &gt;75,000 tons/year</a:t>
            </a:r>
          </a:p>
          <a:p>
            <a:pPr>
              <a:spcBef>
                <a:spcPts val="400"/>
              </a:spcBef>
              <a:defRPr/>
            </a:pPr>
            <a:r>
              <a:rPr lang="en-US" sz="2200" dirty="0" smtClean="0"/>
              <a:t>Phased implementation possible</a:t>
            </a:r>
            <a:endParaRPr lang="en-US" sz="2200" dirty="0"/>
          </a:p>
        </p:txBody>
      </p:sp>
      <p:sp>
        <p:nvSpPr>
          <p:cNvPr id="2560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314325" y="6535738"/>
            <a:ext cx="2857500" cy="133350"/>
          </a:xfrm>
          <a:noFill/>
        </p:spPr>
        <p:txBody>
          <a:bodyPr/>
          <a:lstStyle/>
          <a:p>
            <a:r>
              <a:rPr lang="en-US" smtClean="0"/>
              <a:t>Strategy Review: March 22 2010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" y="223838"/>
            <a:ext cx="8532813" cy="663575"/>
          </a:xfrm>
        </p:spPr>
        <p:txBody>
          <a:bodyPr/>
          <a:lstStyle/>
          <a:p>
            <a:pPr>
              <a:defRPr/>
            </a:pPr>
            <a:r>
              <a:rPr lang="en-US" sz="2700" spc="-100" dirty="0" smtClean="0"/>
              <a:t>Changes </a:t>
            </a:r>
            <a:r>
              <a:rPr lang="en-US" sz="2700" spc="-100" dirty="0" smtClean="0">
                <a:latin typeface="+mn-lt"/>
              </a:rPr>
              <a:t>in US carbon legislation are impacting</a:t>
            </a:r>
            <a:br>
              <a:rPr lang="en-US" sz="2700" spc="-100" dirty="0" smtClean="0">
                <a:latin typeface="+mn-lt"/>
              </a:rPr>
            </a:br>
            <a:r>
              <a:rPr lang="en-US" sz="2700" spc="-100" dirty="0" smtClean="0">
                <a:latin typeface="+mn-lt"/>
              </a:rPr>
              <a:t>energy technology market dynamics &amp; timing</a:t>
            </a:r>
            <a:endParaRPr lang="en-US" sz="2700" spc="-1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5668963"/>
          </a:xfrm>
          <a:prstGeom prst="rect">
            <a:avLst/>
          </a:prstGeom>
          <a:gradFill rotWithShape="0">
            <a:gsLst>
              <a:gs pos="0">
                <a:srgbClr val="D3DFF1">
                  <a:alpha val="62999"/>
                </a:srgbClr>
              </a:gs>
              <a:gs pos="100000">
                <a:srgbClr val="F0F4FA">
                  <a:alpha val="20000"/>
                </a:srgb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10600" cy="635000"/>
          </a:xfrm>
        </p:spPr>
        <p:txBody>
          <a:bodyPr/>
          <a:lstStyle/>
          <a:p>
            <a:pPr eaLnBrk="1" hangingPunct="1"/>
            <a:r>
              <a:rPr lang="en-US" sz="2600" smtClean="0"/>
              <a:t>Carbon limits will ultimately require economical </a:t>
            </a:r>
            <a:br>
              <a:rPr lang="en-US" sz="2600" smtClean="0"/>
            </a:br>
            <a:r>
              <a:rPr lang="en-US" sz="2600" smtClean="0"/>
              <a:t>“net zero” emission fossil energy technologies</a:t>
            </a:r>
          </a:p>
        </p:txBody>
      </p:sp>
      <p:sp>
        <p:nvSpPr>
          <p:cNvPr id="18739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5638800" cy="56991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300" smtClean="0"/>
              <a:t>“Air and Water Neutral” conversion: essential to utilization of domestic reserves while reducing carbon footprint </a:t>
            </a:r>
          </a:p>
          <a:p>
            <a:pPr eaLnBrk="1" hangingPunct="1">
              <a:lnSpc>
                <a:spcPct val="95000"/>
              </a:lnSpc>
            </a:pPr>
            <a:r>
              <a:rPr lang="en-US" sz="2300" smtClean="0"/>
              <a:t>Economic carbon capture and permanent CO</a:t>
            </a:r>
            <a:r>
              <a:rPr lang="en-US" sz="2300" baseline="-25000" smtClean="0"/>
              <a:t>2</a:t>
            </a:r>
            <a:r>
              <a:rPr lang="en-US" sz="2300" smtClean="0"/>
              <a:t> disposition critical to transition</a:t>
            </a:r>
          </a:p>
          <a:p>
            <a:pPr eaLnBrk="1" hangingPunct="1">
              <a:lnSpc>
                <a:spcPct val="95000"/>
              </a:lnSpc>
            </a:pPr>
            <a:r>
              <a:rPr lang="en-US" sz="2300" smtClean="0"/>
              <a:t>Renewables penetration at utility scale</a:t>
            </a:r>
          </a:p>
          <a:p>
            <a:pPr eaLnBrk="1" hangingPunct="1">
              <a:lnSpc>
                <a:spcPct val="95000"/>
              </a:lnSpc>
            </a:pPr>
            <a:r>
              <a:rPr lang="en-US" sz="2300" smtClean="0"/>
              <a:t>“Electrification” of transportation</a:t>
            </a:r>
          </a:p>
          <a:p>
            <a:pPr eaLnBrk="1" hangingPunct="1">
              <a:lnSpc>
                <a:spcPct val="95000"/>
              </a:lnSpc>
            </a:pPr>
            <a:r>
              <a:rPr lang="en-US" sz="2300" smtClean="0"/>
              <a:t>Expanded use of economical biofuels</a:t>
            </a:r>
          </a:p>
          <a:p>
            <a:pPr eaLnBrk="1" hangingPunct="1">
              <a:lnSpc>
                <a:spcPct val="95000"/>
              </a:lnSpc>
            </a:pPr>
            <a:r>
              <a:rPr lang="en-US" sz="2300" smtClean="0"/>
              <a:t>Market acceptance will require a long-term policy on CO</a:t>
            </a:r>
            <a:r>
              <a:rPr lang="en-US" sz="2300" baseline="-25000" smtClean="0"/>
              <a:t>2</a:t>
            </a:r>
            <a:r>
              <a:rPr lang="en-US" sz="2300" smtClean="0"/>
              <a:t> emissions reduction</a:t>
            </a:r>
          </a:p>
          <a:p>
            <a:pPr eaLnBrk="1" hangingPunct="1">
              <a:lnSpc>
                <a:spcPct val="95000"/>
              </a:lnSpc>
            </a:pPr>
            <a:r>
              <a:rPr lang="en-US" sz="2300" smtClean="0"/>
              <a:t>Early adopter incentives important to timely action</a:t>
            </a:r>
          </a:p>
          <a:p>
            <a:pPr eaLnBrk="1" hangingPunct="1">
              <a:lnSpc>
                <a:spcPct val="95000"/>
              </a:lnSpc>
            </a:pPr>
            <a:r>
              <a:rPr lang="en-US" sz="2300" smtClean="0"/>
              <a:t>Technology can be of great benefit as an export to developing Asian economies</a:t>
            </a:r>
          </a:p>
        </p:txBody>
      </p:sp>
      <p:graphicFrame>
        <p:nvGraphicFramePr>
          <p:cNvPr id="18739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638800" y="1644650"/>
          <a:ext cx="3127375" cy="1919288"/>
        </p:xfrm>
        <a:graphic>
          <a:graphicData uri="http://schemas.openxmlformats.org/presentationml/2006/ole">
            <p:oleObj spid="_x0000_s187394" name="Photo Editor Photo" r:id="rId4" imgW="6857143" imgH="3847619" progId="">
              <p:embed/>
            </p:oleObj>
          </a:graphicData>
        </a:graphic>
      </p:graphicFrame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/>
          <a:srcRect b="3079"/>
          <a:stretch>
            <a:fillRect/>
          </a:stretch>
        </p:blipFill>
        <p:spPr bwMode="auto">
          <a:xfrm>
            <a:off x="5815013" y="3659188"/>
            <a:ext cx="3176587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</p:pic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7753350" y="3352800"/>
            <a:ext cx="93345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/>
              <a:t>DOE Vision 21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9" name="Picture 13" descr="diablo canyon"/>
          <p:cNvPicPr>
            <a:picLocks noChangeAspect="1" noChangeArrowheads="1"/>
          </p:cNvPicPr>
          <p:nvPr/>
        </p:nvPicPr>
        <p:blipFill>
          <a:blip r:embed="rId4"/>
          <a:srcRect b="13477"/>
          <a:stretch>
            <a:fillRect/>
          </a:stretch>
        </p:blipFill>
        <p:spPr bwMode="auto">
          <a:xfrm>
            <a:off x="5562600" y="990600"/>
            <a:ext cx="3124200" cy="1524000"/>
          </a:xfrm>
          <a:prstGeom prst="rect">
            <a:avLst/>
          </a:prstGeom>
          <a:noFill/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sp>
        <p:nvSpPr>
          <p:cNvPr id="1269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8610600" cy="7270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/>
              <a:t>Current zero emission options require </a:t>
            </a:r>
            <a:br>
              <a:rPr lang="en-US" smtClean="0"/>
            </a:br>
            <a:r>
              <a:rPr lang="en-US" smtClean="0"/>
              <a:t>massive capital investments</a:t>
            </a:r>
          </a:p>
        </p:txBody>
      </p:sp>
      <p:sp>
        <p:nvSpPr>
          <p:cNvPr id="1269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124450" cy="5173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Capital investment required for carbon free power generation capacity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smtClean="0"/>
              <a:t>Nuclear: $14 billion per plant         (1 GWe); ~$7k / Kw</a:t>
            </a:r>
          </a:p>
          <a:p>
            <a:pPr eaLnBrk="1" hangingPunct="1">
              <a:spcBef>
                <a:spcPts val="18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en-US" smtClean="0"/>
              <a:t>IGCC with 90% CCS:                        $3 billion for 600 Mw; ~$5k / Kw</a:t>
            </a:r>
          </a:p>
          <a:p>
            <a:pPr eaLnBrk="1" hangingPunct="1">
              <a:spcBef>
                <a:spcPts val="18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en-US" smtClean="0"/>
              <a:t>Retrofit of existing fossil plants:         ~$1.2 billion for 580 Mw; ~+$2k / Kw</a:t>
            </a:r>
          </a:p>
          <a:p>
            <a:pPr eaLnBrk="1" hangingPunct="1">
              <a:spcBef>
                <a:spcPts val="18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en-US" smtClean="0"/>
              <a:t>Wind farm of 150Mw capacity:        ~ $1 billion; ~$6k / Kw </a:t>
            </a:r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562600" y="2667000"/>
          <a:ext cx="3124200" cy="1219200"/>
        </p:xfrm>
        <a:graphic>
          <a:graphicData uri="http://schemas.openxmlformats.org/presentationml/2006/ole">
            <p:oleObj spid="_x0000_s126981" name="Photo Editor Photo" r:id="rId5" imgW="6857143" imgH="3847619" progId="">
              <p:embed/>
            </p:oleObj>
          </a:graphicData>
        </a:graphic>
      </p:graphicFrame>
      <p:pic>
        <p:nvPicPr>
          <p:cNvPr id="126982" name="Picture 6" descr="mountaine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96240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19211666" algn="ctr" rotWithShape="0">
              <a:schemeClr val="accent1">
                <a:alpha val="50000"/>
              </a:schemeClr>
            </a:outerShdw>
          </a:effectLst>
        </p:spPr>
      </p:pic>
      <p:grpSp>
        <p:nvGrpSpPr>
          <p:cNvPr id="126986" name="Group 12"/>
          <p:cNvGrpSpPr>
            <a:grpSpLocks/>
          </p:cNvGrpSpPr>
          <p:nvPr/>
        </p:nvGrpSpPr>
        <p:grpSpPr bwMode="auto">
          <a:xfrm>
            <a:off x="5595938" y="5410200"/>
            <a:ext cx="3090862" cy="1111250"/>
            <a:chOff x="3525" y="3408"/>
            <a:chExt cx="1947" cy="700"/>
          </a:xfrm>
        </p:grpSpPr>
        <p:pic>
          <p:nvPicPr>
            <p:cNvPr id="2" name="Picture 8" descr="wind turbine"/>
            <p:cNvPicPr>
              <a:picLocks noChangeAspect="1" noChangeArrowheads="1"/>
            </p:cNvPicPr>
            <p:nvPr/>
          </p:nvPicPr>
          <p:blipFill>
            <a:blip r:embed="rId7"/>
            <a:srcRect l="56250" b="4800"/>
            <a:stretch>
              <a:fillRect/>
            </a:stretch>
          </p:blipFill>
          <p:spPr bwMode="auto">
            <a:xfrm>
              <a:off x="4965" y="3408"/>
              <a:ext cx="507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91581" dir="19578596" algn="ctr" rotWithShape="0">
                <a:schemeClr val="accent1">
                  <a:alpha val="50000"/>
                </a:schemeClr>
              </a:outerShdw>
            </a:effectLst>
          </p:spPr>
        </p:pic>
        <p:pic>
          <p:nvPicPr>
            <p:cNvPr id="126985" name="Picture 9" descr="wind turbine"/>
            <p:cNvPicPr>
              <a:picLocks noChangeAspect="1" noChangeArrowheads="1"/>
            </p:cNvPicPr>
            <p:nvPr/>
          </p:nvPicPr>
          <p:blipFill>
            <a:blip r:embed="rId7"/>
            <a:srcRect l="56250" b="4800"/>
            <a:stretch>
              <a:fillRect/>
            </a:stretch>
          </p:blipFill>
          <p:spPr bwMode="auto">
            <a:xfrm>
              <a:off x="4485" y="3408"/>
              <a:ext cx="507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91581" dir="19578596" algn="ctr" rotWithShape="0">
                <a:schemeClr val="accent1">
                  <a:alpha val="50000"/>
                </a:schemeClr>
              </a:outerShdw>
            </a:effectLst>
          </p:spPr>
        </p:pic>
        <p:pic>
          <p:nvPicPr>
            <p:cNvPr id="3" name="Picture 10" descr="wind turbine"/>
            <p:cNvPicPr>
              <a:picLocks noChangeAspect="1" noChangeArrowheads="1"/>
            </p:cNvPicPr>
            <p:nvPr/>
          </p:nvPicPr>
          <p:blipFill>
            <a:blip r:embed="rId7"/>
            <a:srcRect l="56250" b="4800"/>
            <a:stretch>
              <a:fillRect/>
            </a:stretch>
          </p:blipFill>
          <p:spPr bwMode="auto">
            <a:xfrm>
              <a:off x="4005" y="3408"/>
              <a:ext cx="507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91581" dir="19578596" algn="ctr" rotWithShape="0">
                <a:schemeClr val="accent1">
                  <a:alpha val="50000"/>
                </a:schemeClr>
              </a:outerShdw>
            </a:effectLst>
          </p:spPr>
        </p:pic>
        <p:pic>
          <p:nvPicPr>
            <p:cNvPr id="126987" name="Picture 11" descr="wind turbine"/>
            <p:cNvPicPr>
              <a:picLocks noChangeAspect="1" noChangeArrowheads="1"/>
            </p:cNvPicPr>
            <p:nvPr/>
          </p:nvPicPr>
          <p:blipFill>
            <a:blip r:embed="rId7"/>
            <a:srcRect l="56250" b="4800"/>
            <a:stretch>
              <a:fillRect/>
            </a:stretch>
          </p:blipFill>
          <p:spPr bwMode="auto">
            <a:xfrm>
              <a:off x="3525" y="3408"/>
              <a:ext cx="507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91581" dir="19578596" algn="ctr" rotWithShape="0">
                <a:schemeClr val="accent1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3"/>
          <p:cNvSpPr>
            <a:spLocks noGrp="1" noChangeArrowheads="1"/>
          </p:cNvSpPr>
          <p:nvPr>
            <p:ph type="title"/>
          </p:nvPr>
        </p:nvSpPr>
        <p:spPr>
          <a:xfrm>
            <a:off x="76200" y="404813"/>
            <a:ext cx="8991600" cy="592137"/>
          </a:xfrm>
        </p:spPr>
        <p:txBody>
          <a:bodyPr/>
          <a:lstStyle/>
          <a:p>
            <a:pPr eaLnBrk="1" hangingPunct="1"/>
            <a:r>
              <a:rPr lang="en-US" sz="2400" smtClean="0"/>
              <a:t>Dependence on fossil fueled electricity generation  represents a major Mid West transition challenge</a:t>
            </a:r>
            <a:endParaRPr lang="en-US" sz="2400" i="1" smtClean="0"/>
          </a:p>
        </p:txBody>
      </p:sp>
      <p:pic>
        <p:nvPicPr>
          <p:cNvPr id="191490" name="Picture 19" descr="chart-usa"/>
          <p:cNvPicPr>
            <a:picLocks noChangeAspect="1" noChangeArrowheads="1"/>
          </p:cNvPicPr>
          <p:nvPr/>
        </p:nvPicPr>
        <p:blipFill>
          <a:blip r:embed="rId2"/>
          <a:srcRect t="16000" b="8000"/>
          <a:stretch>
            <a:fillRect/>
          </a:stretch>
        </p:blipFill>
        <p:spPr bwMode="auto">
          <a:xfrm>
            <a:off x="1143000" y="1219200"/>
            <a:ext cx="662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1" name="Rectangle 20"/>
          <p:cNvSpPr>
            <a:spLocks noChangeArrowheads="1"/>
          </p:cNvSpPr>
          <p:nvPr/>
        </p:nvSpPr>
        <p:spPr bwMode="auto">
          <a:xfrm>
            <a:off x="6705600" y="28194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1492" name="TextBox 10"/>
          <p:cNvSpPr txBox="1">
            <a:spLocks noChangeArrowheads="1"/>
          </p:cNvSpPr>
          <p:nvPr/>
        </p:nvSpPr>
        <p:spPr bwMode="auto">
          <a:xfrm>
            <a:off x="990600" y="6096000"/>
            <a:ext cx="2752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Source: DOE Energy Information Agency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5">
      <a:dk1>
        <a:srgbClr val="000000"/>
      </a:dk1>
      <a:lt1>
        <a:srgbClr val="FFFFFF"/>
      </a:lt1>
      <a:dk2>
        <a:srgbClr val="000000"/>
      </a:dk2>
      <a:lt2>
        <a:srgbClr val="455560"/>
      </a:lt2>
      <a:accent1>
        <a:srgbClr val="BACDE8"/>
      </a:accent1>
      <a:accent2>
        <a:srgbClr val="005596"/>
      </a:accent2>
      <a:accent3>
        <a:srgbClr val="FFFFFF"/>
      </a:accent3>
      <a:accent4>
        <a:srgbClr val="000000"/>
      </a:accent4>
      <a:accent5>
        <a:srgbClr val="D9E3F2"/>
      </a:accent5>
      <a:accent6>
        <a:srgbClr val="004C87"/>
      </a:accent6>
      <a:hlink>
        <a:srgbClr val="F58025"/>
      </a:hlink>
      <a:folHlink>
        <a:srgbClr val="B2BB1E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3DFF1">
                <a:gamma/>
                <a:tint val="33333"/>
                <a:invGamma/>
              </a:srgbClr>
            </a:gs>
            <a:gs pos="100000">
              <a:srgbClr val="D3DFF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3DFF1">
                <a:gamma/>
                <a:tint val="33333"/>
                <a:invGamma/>
              </a:srgbClr>
            </a:gs>
            <a:gs pos="100000">
              <a:srgbClr val="D3DFF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43254"/>
        </a:dk2>
        <a:lt2>
          <a:srgbClr val="333333"/>
        </a:lt2>
        <a:accent1>
          <a:srgbClr val="E3E9ED"/>
        </a:accent1>
        <a:accent2>
          <a:srgbClr val="054471"/>
        </a:accent2>
        <a:accent3>
          <a:srgbClr val="FFFFFF"/>
        </a:accent3>
        <a:accent4>
          <a:srgbClr val="000000"/>
        </a:accent4>
        <a:accent5>
          <a:srgbClr val="EFF2F4"/>
        </a:accent5>
        <a:accent6>
          <a:srgbClr val="043D66"/>
        </a:accent6>
        <a:hlink>
          <a:srgbClr val="7E2A54"/>
        </a:hlink>
        <a:folHlink>
          <a:srgbClr val="008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FFFFFF"/>
        </a:lt1>
        <a:dk2>
          <a:srgbClr val="455560"/>
        </a:dk2>
        <a:lt2>
          <a:srgbClr val="333333"/>
        </a:lt2>
        <a:accent1>
          <a:srgbClr val="BACDE8"/>
        </a:accent1>
        <a:accent2>
          <a:srgbClr val="005596"/>
        </a:accent2>
        <a:accent3>
          <a:srgbClr val="FFFFFF"/>
        </a:accent3>
        <a:accent4>
          <a:srgbClr val="000000"/>
        </a:accent4>
        <a:accent5>
          <a:srgbClr val="D9E3F2"/>
        </a:accent5>
        <a:accent6>
          <a:srgbClr val="004C87"/>
        </a:accent6>
        <a:hlink>
          <a:srgbClr val="F580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455560"/>
        </a:lt2>
        <a:accent1>
          <a:srgbClr val="BACDE8"/>
        </a:accent1>
        <a:accent2>
          <a:srgbClr val="005596"/>
        </a:accent2>
        <a:accent3>
          <a:srgbClr val="FFFFFF"/>
        </a:accent3>
        <a:accent4>
          <a:srgbClr val="000000"/>
        </a:accent4>
        <a:accent5>
          <a:srgbClr val="D9E3F2"/>
        </a:accent5>
        <a:accent6>
          <a:srgbClr val="004C87"/>
        </a:accent6>
        <a:hlink>
          <a:srgbClr val="F580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Battelle Brand Template</Template>
  <TotalTime>3996</TotalTime>
  <Words>1702</Words>
  <Application>Microsoft Office PowerPoint</Application>
  <PresentationFormat>On-screen Show (4:3)</PresentationFormat>
  <Paragraphs>274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ＭＳ Ｐゴシック</vt:lpstr>
      <vt:lpstr>Wingdings</vt:lpstr>
      <vt:lpstr>Times New Roman</vt:lpstr>
      <vt:lpstr>MS Mincho</vt:lpstr>
      <vt:lpstr>default</vt:lpstr>
      <vt:lpstr>default</vt:lpstr>
      <vt:lpstr>Photo Editor Photo</vt:lpstr>
      <vt:lpstr>Implications of Climate Change:  Ohio and the Mid-West</vt:lpstr>
      <vt:lpstr>Battelle: A global leader in Research and  Development for over 8 decades</vt:lpstr>
      <vt:lpstr>Alternative global energy scenarios provide insights into the challenges shaping our  potential energy futures</vt:lpstr>
      <vt:lpstr>Climate impact models suggest changes in Ohio and North America weather patterns</vt:lpstr>
      <vt:lpstr>Slide 5</vt:lpstr>
      <vt:lpstr>Changes in US carbon legislation are impacting energy technology market dynamics &amp; timing</vt:lpstr>
      <vt:lpstr>Carbon limits will ultimately require economical  “net zero” emission fossil energy technologies</vt:lpstr>
      <vt:lpstr>Current zero emission options require  massive capital investments</vt:lpstr>
      <vt:lpstr>Dependence on fossil fueled electricity generation  represents a major Mid West transition challenge</vt:lpstr>
      <vt:lpstr>The Mid-West manufacturing cluster faces      significant competitive pressures under carbon limits </vt:lpstr>
      <vt:lpstr>Two challenges face the Ohio economy      during the transition to a clean energy future</vt:lpstr>
      <vt:lpstr>Clean Economy of the Future:  More highly integrated and efficient manufacturing enterprise</vt:lpstr>
    </vt:vector>
  </TitlesOfParts>
  <Company>Battelle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Climate Change Challenges and Opportunities</dc:title>
  <dc:creator>Battelle</dc:creator>
  <cp:lastModifiedBy>Charles Crews</cp:lastModifiedBy>
  <cp:revision>453</cp:revision>
  <dcterms:created xsi:type="dcterms:W3CDTF">2008-05-02T16:05:14Z</dcterms:created>
  <dcterms:modified xsi:type="dcterms:W3CDTF">2010-05-18T16:52:37Z</dcterms:modified>
</cp:coreProperties>
</file>